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9" r:id="rId5"/>
    <p:sldId id="258" r:id="rId6"/>
    <p:sldId id="259" r:id="rId7"/>
    <p:sldId id="260" r:id="rId8"/>
    <p:sldId id="266" r:id="rId9"/>
    <p:sldId id="267" r:id="rId10"/>
    <p:sldId id="261" r:id="rId11"/>
    <p:sldId id="262" r:id="rId12"/>
    <p:sldId id="271" r:id="rId13"/>
    <p:sldId id="264" r:id="rId14"/>
    <p:sldId id="268" r:id="rId15"/>
    <p:sldId id="265" r:id="rId16"/>
  </p:sldIdLst>
  <p:sldSz cx="12192000" cy="6858000"/>
  <p:notesSz cx="6858000" cy="994727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sz="3200" b="1" dirty="0"/>
              <a:t>НЕЛЕГАЛНИ ОБЈЕКТИ / ПОДНЕТИ ЗАХТЕВИ</a:t>
            </a:r>
            <a:endParaRPr lang="sr-Latn-RS" sz="32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НЕЛЕГАЛНИ ОБЈЕКТИ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3"/>
                <c:pt idx="0">
                  <c:v>1997</c:v>
                </c:pt>
                <c:pt idx="1">
                  <c:v>2003</c:v>
                </c:pt>
                <c:pt idx="2">
                  <c:v>2015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3"/>
                <c:pt idx="0">
                  <c:v>500000</c:v>
                </c:pt>
                <c:pt idx="1">
                  <c:v>1000000</c:v>
                </c:pt>
                <c:pt idx="2">
                  <c:v>1500000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ЗАХТЕВИ ЗА ЛЕГАЛИЗАЦИЈУ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3"/>
                <c:pt idx="0">
                  <c:v>1997</c:v>
                </c:pt>
                <c:pt idx="1">
                  <c:v>2003</c:v>
                </c:pt>
                <c:pt idx="2">
                  <c:v>2015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3"/>
                <c:pt idx="1">
                  <c:v>300000</c:v>
                </c:pt>
                <c:pt idx="2">
                  <c:v>771000</c:v>
                </c:pt>
              </c:numCache>
            </c:numRef>
          </c:val>
          <c:smooth val="0"/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244704088"/>
        <c:axId val="244704480"/>
      </c:lineChart>
      <c:catAx>
        <c:axId val="244704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244704480"/>
        <c:crosses val="autoZero"/>
        <c:auto val="1"/>
        <c:lblAlgn val="ctr"/>
        <c:lblOffset val="100"/>
        <c:noMultiLvlLbl val="0"/>
      </c:catAx>
      <c:valAx>
        <c:axId val="2447044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244704088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9DA1-241C-4FC6-A6B4-CA8E2E3D2416}" type="datetimeFigureOut">
              <a:rPr lang="sr-Latn-RS" smtClean="0"/>
              <a:t>15.9.2015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5331-36AE-4338-86E5-FC288396474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47535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9DA1-241C-4FC6-A6B4-CA8E2E3D2416}" type="datetimeFigureOut">
              <a:rPr lang="sr-Latn-RS" smtClean="0"/>
              <a:t>15.9.2015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5331-36AE-4338-86E5-FC288396474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36654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9DA1-241C-4FC6-A6B4-CA8E2E3D2416}" type="datetimeFigureOut">
              <a:rPr lang="sr-Latn-RS" smtClean="0"/>
              <a:t>15.9.2015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5331-36AE-4338-86E5-FC288396474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3826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9DA1-241C-4FC6-A6B4-CA8E2E3D2416}" type="datetimeFigureOut">
              <a:rPr lang="sr-Latn-RS" smtClean="0"/>
              <a:t>15.9.2015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5331-36AE-4338-86E5-FC288396474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57774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9DA1-241C-4FC6-A6B4-CA8E2E3D2416}" type="datetimeFigureOut">
              <a:rPr lang="sr-Latn-RS" smtClean="0"/>
              <a:t>15.9.2015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5331-36AE-4338-86E5-FC288396474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130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9DA1-241C-4FC6-A6B4-CA8E2E3D2416}" type="datetimeFigureOut">
              <a:rPr lang="sr-Latn-RS" smtClean="0"/>
              <a:t>15.9.2015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5331-36AE-4338-86E5-FC288396474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80390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9DA1-241C-4FC6-A6B4-CA8E2E3D2416}" type="datetimeFigureOut">
              <a:rPr lang="sr-Latn-RS" smtClean="0"/>
              <a:t>15.9.2015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5331-36AE-4338-86E5-FC288396474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90121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9DA1-241C-4FC6-A6B4-CA8E2E3D2416}" type="datetimeFigureOut">
              <a:rPr lang="sr-Latn-RS" smtClean="0"/>
              <a:t>15.9.2015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5331-36AE-4338-86E5-FC288396474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9606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9DA1-241C-4FC6-A6B4-CA8E2E3D2416}" type="datetimeFigureOut">
              <a:rPr lang="sr-Latn-RS" smtClean="0"/>
              <a:t>15.9.2015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5331-36AE-4338-86E5-FC288396474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51478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9DA1-241C-4FC6-A6B4-CA8E2E3D2416}" type="datetimeFigureOut">
              <a:rPr lang="sr-Latn-RS" smtClean="0"/>
              <a:t>15.9.2015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5331-36AE-4338-86E5-FC288396474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26164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9DA1-241C-4FC6-A6B4-CA8E2E3D2416}" type="datetimeFigureOut">
              <a:rPr lang="sr-Latn-RS" smtClean="0"/>
              <a:t>15.9.2015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5331-36AE-4338-86E5-FC288396474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852679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99DA1-241C-4FC6-A6B4-CA8E2E3D2416}" type="datetimeFigureOut">
              <a:rPr lang="sr-Latn-RS" smtClean="0"/>
              <a:t>15.9.2015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05331-36AE-4338-86E5-FC288396474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50718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09385"/>
            <a:ext cx="9144000" cy="2387600"/>
          </a:xfrm>
        </p:spPr>
        <p:txBody>
          <a:bodyPr>
            <a:normAutofit/>
          </a:bodyPr>
          <a:lstStyle/>
          <a:p>
            <a:r>
              <a:rPr lang="sr-Cyrl-R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ОЗАКОЊЕЊЕ</a:t>
            </a:r>
            <a:endParaRPr lang="sr-Latn-R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79371"/>
            <a:ext cx="9144000" cy="1655762"/>
          </a:xfrm>
        </p:spPr>
        <p:txBody>
          <a:bodyPr>
            <a:normAutofit/>
          </a:bodyPr>
          <a:lstStyle/>
          <a:p>
            <a:r>
              <a:rPr lang="sr-Cyrl-R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sr-Latn-R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352955"/>
            <a:ext cx="4318000" cy="241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81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7942"/>
          </a:xfrm>
        </p:spPr>
        <p:txBody>
          <a:bodyPr/>
          <a:lstStyle/>
          <a:p>
            <a:pPr algn="ctr"/>
            <a:r>
              <a:rPr lang="sr-Cyrl-RS" b="1" dirty="0" smtClean="0"/>
              <a:t>КОМЕРЦИЈАЛНИ ОБЈЕКТИ</a:t>
            </a:r>
            <a:endParaRPr lang="sr-Latn-R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188376" y="1729010"/>
            <a:ext cx="1749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/>
              <a:t> </a:t>
            </a:r>
            <a:r>
              <a:rPr lang="sr-Latn-RS" sz="2400" dirty="0" smtClean="0">
                <a:solidFill>
                  <a:srgbClr val="FF0000"/>
                </a:solidFill>
              </a:rPr>
              <a:t>&lt;</a:t>
            </a:r>
            <a:r>
              <a:rPr lang="sr-Cyrl-RS" sz="2400" dirty="0" smtClean="0">
                <a:solidFill>
                  <a:srgbClr val="FF0000"/>
                </a:solidFill>
              </a:rPr>
              <a:t> 1.000 </a:t>
            </a:r>
            <a:r>
              <a:rPr lang="en-GB" sz="2400" dirty="0" err="1" smtClean="0">
                <a:solidFill>
                  <a:srgbClr val="FF0000"/>
                </a:solidFill>
              </a:rPr>
              <a:t>m2</a:t>
            </a:r>
            <a:endParaRPr lang="sr-Latn-RS" sz="24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88376" y="3377763"/>
            <a:ext cx="1647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sr-Latn-RS" sz="2400" dirty="0" smtClean="0">
                <a:solidFill>
                  <a:srgbClr val="FF0000"/>
                </a:solidFill>
              </a:rPr>
              <a:t>&gt;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sr-Cyrl-RS" sz="2400" dirty="0" smtClean="0">
                <a:solidFill>
                  <a:srgbClr val="FF0000"/>
                </a:solidFill>
              </a:rPr>
              <a:t>1.000 </a:t>
            </a:r>
            <a:r>
              <a:rPr lang="en-GB" sz="2400" dirty="0" err="1" smtClean="0">
                <a:solidFill>
                  <a:srgbClr val="FF0000"/>
                </a:solidFill>
              </a:rPr>
              <a:t>m2</a:t>
            </a:r>
            <a:endParaRPr lang="sr-Latn-RS" sz="2400" dirty="0">
              <a:solidFill>
                <a:srgbClr val="FF0000"/>
              </a:solidFill>
            </a:endParaRPr>
          </a:p>
        </p:txBody>
      </p:sp>
      <p:sp>
        <p:nvSpPr>
          <p:cNvPr id="23" name="Right Arrow 22"/>
          <p:cNvSpPr/>
          <p:nvPr/>
        </p:nvSpPr>
        <p:spPr>
          <a:xfrm>
            <a:off x="2938153" y="2574170"/>
            <a:ext cx="699913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5" name="TextBox 24"/>
          <p:cNvSpPr txBox="1"/>
          <p:nvPr/>
        </p:nvSpPr>
        <p:spPr>
          <a:xfrm>
            <a:off x="4298023" y="2465492"/>
            <a:ext cx="21345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dirty="0" smtClean="0"/>
              <a:t>Иста процедура као</a:t>
            </a:r>
          </a:p>
          <a:p>
            <a:pPr algn="ctr"/>
            <a:r>
              <a:rPr lang="sr-Cyrl-RS" dirty="0" smtClean="0"/>
              <a:t> за породичну кућу</a:t>
            </a:r>
            <a:endParaRPr lang="sr-Latn-RS" dirty="0"/>
          </a:p>
        </p:txBody>
      </p:sp>
      <p:sp>
        <p:nvSpPr>
          <p:cNvPr id="26" name="Right Arrow 25"/>
          <p:cNvSpPr/>
          <p:nvPr/>
        </p:nvSpPr>
        <p:spPr>
          <a:xfrm>
            <a:off x="7438780" y="1942313"/>
            <a:ext cx="699913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7" name="Right Arrow 26"/>
          <p:cNvSpPr/>
          <p:nvPr/>
        </p:nvSpPr>
        <p:spPr>
          <a:xfrm>
            <a:off x="7438779" y="3244667"/>
            <a:ext cx="699913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8" name="TextBox 27"/>
          <p:cNvSpPr txBox="1"/>
          <p:nvPr/>
        </p:nvSpPr>
        <p:spPr>
          <a:xfrm>
            <a:off x="9144000" y="1729010"/>
            <a:ext cx="2427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dirty="0" smtClean="0"/>
              <a:t>Такса за озакоњење</a:t>
            </a:r>
          </a:p>
          <a:p>
            <a:pPr algn="ctr"/>
            <a:r>
              <a:rPr lang="sr-Cyrl-RS" dirty="0" smtClean="0"/>
              <a:t>50.000 динара</a:t>
            </a:r>
            <a:endParaRPr lang="sr-Latn-RS" dirty="0"/>
          </a:p>
        </p:txBody>
      </p:sp>
      <p:sp>
        <p:nvSpPr>
          <p:cNvPr id="29" name="TextBox 28"/>
          <p:cNvSpPr txBox="1"/>
          <p:nvPr/>
        </p:nvSpPr>
        <p:spPr>
          <a:xfrm>
            <a:off x="9144000" y="3212495"/>
            <a:ext cx="2427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dirty="0" smtClean="0"/>
              <a:t>Такса за озакоњење</a:t>
            </a:r>
          </a:p>
          <a:p>
            <a:pPr algn="ctr"/>
            <a:r>
              <a:rPr lang="sr-Cyrl-RS" dirty="0" smtClean="0"/>
              <a:t>2.000.000 динара</a:t>
            </a:r>
            <a:endParaRPr lang="sr-Latn-RS" dirty="0"/>
          </a:p>
        </p:txBody>
      </p:sp>
      <p:graphicFrame>
        <p:nvGraphicFramePr>
          <p:cNvPr id="30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4586033"/>
              </p:ext>
            </p:extLst>
          </p:nvPr>
        </p:nvGraphicFramePr>
        <p:xfrm>
          <a:off x="543273" y="4157987"/>
          <a:ext cx="5325533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383"/>
                <a:gridCol w="1331383"/>
                <a:gridCol w="2662767"/>
              </a:tblGrid>
              <a:tr h="27705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800" dirty="0" smtClean="0">
                          <a:solidFill>
                            <a:srgbClr val="FF0000"/>
                          </a:solidFill>
                        </a:rPr>
                        <a:t>&lt;</a:t>
                      </a:r>
                      <a:r>
                        <a:rPr lang="sr-Cyrl-RS" sz="1800" dirty="0" smtClean="0">
                          <a:solidFill>
                            <a:srgbClr val="FF0000"/>
                          </a:solidFill>
                        </a:rPr>
                        <a:t> 1.000 </a:t>
                      </a:r>
                      <a:r>
                        <a:rPr lang="en-GB" sz="1800" dirty="0" err="1" smtClean="0">
                          <a:solidFill>
                            <a:srgbClr val="FF0000"/>
                          </a:solidFill>
                        </a:rPr>
                        <a:t>m2</a:t>
                      </a:r>
                      <a:endParaRPr lang="sr-Latn-RS" sz="18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/>
                        <a:t>Број докумената</a:t>
                      </a:r>
                      <a:endParaRPr lang="sr-Latn-R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/>
                        <a:t>Укупни</a:t>
                      </a:r>
                      <a:r>
                        <a:rPr lang="sr-Cyrl-RS" sz="1400" baseline="0" dirty="0" smtClean="0"/>
                        <a:t> трошак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/>
                        <a:t>(у</a:t>
                      </a:r>
                      <a:r>
                        <a:rPr lang="sr-Cyrl-RS" sz="1400" baseline="0" dirty="0" smtClean="0"/>
                        <a:t> динарима)</a:t>
                      </a:r>
                      <a:endParaRPr lang="sr-Latn-RS" sz="1400" dirty="0"/>
                    </a:p>
                  </a:txBody>
                  <a:tcPr/>
                </a:tc>
              </a:tr>
              <a:tr h="484853"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 smtClean="0"/>
                        <a:t>Пре</a:t>
                      </a:r>
                      <a:r>
                        <a:rPr lang="sr-Cyrl-RS" sz="1400" baseline="0" dirty="0" smtClean="0"/>
                        <a:t> доношења з</a:t>
                      </a:r>
                      <a:r>
                        <a:rPr lang="sr-Cyrl-RS" sz="1400" dirty="0" smtClean="0"/>
                        <a:t>акона</a:t>
                      </a:r>
                      <a:endParaRPr lang="sr-Latn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 smtClean="0"/>
                        <a:t>6</a:t>
                      </a:r>
                      <a:endParaRPr lang="sr-Latn-R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 smtClean="0"/>
                        <a:t>6.355.000</a:t>
                      </a:r>
                      <a:endParaRPr lang="sr-Latn-RS" sz="1400" dirty="0"/>
                    </a:p>
                  </a:txBody>
                  <a:tcPr anchor="ctr"/>
                </a:tc>
              </a:tr>
              <a:tr h="484853"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 smtClean="0"/>
                        <a:t>По новом закону </a:t>
                      </a:r>
                      <a:endParaRPr lang="sr-Latn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 smtClean="0"/>
                        <a:t>2</a:t>
                      </a:r>
                      <a:endParaRPr lang="sr-Latn-R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 smtClean="0"/>
                        <a:t>59.000</a:t>
                      </a:r>
                      <a:endParaRPr lang="sr-Latn-RS" sz="1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387665" y="5982120"/>
            <a:ext cx="5636749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RS" sz="2800" b="1" dirty="0" smtClean="0">
                <a:solidFill>
                  <a:schemeClr val="bg1"/>
                </a:solidFill>
              </a:rPr>
              <a:t>107 пута мањи трошкови</a:t>
            </a:r>
            <a:endParaRPr lang="sr-Latn-RS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3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7836395"/>
              </p:ext>
            </p:extLst>
          </p:nvPr>
        </p:nvGraphicFramePr>
        <p:xfrm>
          <a:off x="6375837" y="4146980"/>
          <a:ext cx="5325533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383"/>
                <a:gridCol w="1331383"/>
                <a:gridCol w="2662767"/>
              </a:tblGrid>
              <a:tr h="27705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800" dirty="0" smtClean="0">
                          <a:solidFill>
                            <a:srgbClr val="FF0000"/>
                          </a:solidFill>
                        </a:rPr>
                        <a:t>&gt;</a:t>
                      </a:r>
                      <a:r>
                        <a:rPr lang="sr-Cyrl-RS" sz="1800" dirty="0" smtClean="0">
                          <a:solidFill>
                            <a:srgbClr val="FF0000"/>
                          </a:solidFill>
                        </a:rPr>
                        <a:t> 1.000 </a:t>
                      </a:r>
                      <a:r>
                        <a:rPr lang="en-GB" sz="1800" dirty="0" err="1" smtClean="0">
                          <a:solidFill>
                            <a:srgbClr val="FF0000"/>
                          </a:solidFill>
                        </a:rPr>
                        <a:t>m2</a:t>
                      </a:r>
                      <a:endParaRPr lang="sr-Latn-RS" sz="18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/>
                        <a:t>Број докумената</a:t>
                      </a:r>
                      <a:endParaRPr lang="sr-Latn-R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/>
                        <a:t>Укупни</a:t>
                      </a:r>
                      <a:r>
                        <a:rPr lang="sr-Cyrl-RS" sz="1400" baseline="0" dirty="0" smtClean="0"/>
                        <a:t> трошак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 smtClean="0"/>
                        <a:t>(у</a:t>
                      </a:r>
                      <a:r>
                        <a:rPr lang="sr-Cyrl-RS" sz="1400" baseline="0" dirty="0" smtClean="0"/>
                        <a:t> динарима)</a:t>
                      </a:r>
                      <a:r>
                        <a:rPr lang="sr-Cyrl-RS" sz="1400" dirty="0" smtClean="0"/>
                        <a:t> </a:t>
                      </a:r>
                      <a:endParaRPr lang="sr-Latn-RS" sz="1400" dirty="0"/>
                    </a:p>
                  </a:txBody>
                  <a:tcPr/>
                </a:tc>
              </a:tr>
              <a:tr h="484853"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 smtClean="0"/>
                        <a:t>Пре</a:t>
                      </a:r>
                      <a:r>
                        <a:rPr lang="sr-Cyrl-RS" sz="1400" baseline="0" dirty="0" smtClean="0"/>
                        <a:t> доношења з</a:t>
                      </a:r>
                      <a:r>
                        <a:rPr lang="sr-Cyrl-RS" sz="1400" dirty="0" smtClean="0"/>
                        <a:t>акона</a:t>
                      </a:r>
                      <a:endParaRPr lang="sr-Latn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 smtClean="0"/>
                        <a:t>6</a:t>
                      </a:r>
                      <a:endParaRPr lang="sr-Latn-R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 smtClean="0"/>
                        <a:t>95.158.800</a:t>
                      </a:r>
                      <a:endParaRPr lang="sr-Latn-RS" sz="1400" dirty="0"/>
                    </a:p>
                  </a:txBody>
                  <a:tcPr anchor="ctr"/>
                </a:tc>
              </a:tr>
              <a:tr h="484853"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 smtClean="0"/>
                        <a:t>По новом закону </a:t>
                      </a:r>
                      <a:endParaRPr lang="sr-Latn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 smtClean="0"/>
                        <a:t>2</a:t>
                      </a:r>
                      <a:endParaRPr lang="sr-Latn-R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 smtClean="0"/>
                        <a:t>2.300.000</a:t>
                      </a:r>
                      <a:endParaRPr lang="sr-Latn-RS" sz="1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6251053" y="5982120"/>
            <a:ext cx="5636749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RS" sz="2800" b="1" dirty="0" smtClean="0">
                <a:solidFill>
                  <a:schemeClr val="bg1"/>
                </a:solidFill>
              </a:rPr>
              <a:t>41 пут мањи трошкови</a:t>
            </a:r>
            <a:endParaRPr lang="sr-Latn-R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04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296" y="43006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r-Cyrl-RS" b="1" dirty="0" smtClean="0"/>
              <a:t>ШТА СЕ ВИШЕ НЕ ПЛАЋА</a:t>
            </a:r>
            <a:endParaRPr lang="sr-Latn-RS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31170"/>
              </p:ext>
            </p:extLst>
          </p:nvPr>
        </p:nvGraphicFramePr>
        <p:xfrm>
          <a:off x="256854" y="2104952"/>
          <a:ext cx="11630347" cy="36195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1661"/>
                <a:gridCol w="1715123"/>
                <a:gridCol w="1779757"/>
                <a:gridCol w="1967926"/>
                <a:gridCol w="1980788"/>
                <a:gridCol w="2025092"/>
              </a:tblGrid>
              <a:tr h="6862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sr-Latn-R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/>
                        <a:t>Куће </a:t>
                      </a:r>
                      <a:r>
                        <a:rPr lang="sr-Cyrl-RS" sz="1600" dirty="0" smtClean="0"/>
                        <a:t>и станови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 smtClean="0"/>
                        <a:t>(цена</a:t>
                      </a:r>
                      <a:r>
                        <a:rPr lang="sr-Cyrl-RS" sz="1600" baseline="0" dirty="0" smtClean="0"/>
                        <a:t> </a:t>
                      </a:r>
                      <a:r>
                        <a:rPr lang="sr-Latn-RS" sz="1600" dirty="0" smtClean="0"/>
                        <a:t>по </a:t>
                      </a:r>
                      <a:r>
                        <a:rPr lang="en-GB" sz="1600" dirty="0" smtClean="0"/>
                        <a:t>m</a:t>
                      </a:r>
                      <a:r>
                        <a:rPr lang="sr-Latn-RS" sz="1600" dirty="0" smtClean="0"/>
                        <a:t>2</a:t>
                      </a:r>
                      <a:r>
                        <a:rPr lang="sr-Cyrl-RS" sz="1600" dirty="0" smtClean="0"/>
                        <a:t>)</a:t>
                      </a:r>
                      <a:endParaRPr lang="sr-Latn-R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/>
                        <a:t>Закон о планирању и изградњи,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/>
                        <a:t>чл. 145.</a:t>
                      </a:r>
                      <a:endParaRPr lang="sr-Latn-R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/>
                        <a:t>Производни </a:t>
                      </a:r>
                      <a:r>
                        <a:rPr lang="sr-Cyrl-RS" sz="1600" dirty="0" smtClean="0"/>
                        <a:t>складиште</a:t>
                      </a:r>
                      <a:endParaRPr lang="en-GB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 smtClean="0"/>
                        <a:t>(цена</a:t>
                      </a:r>
                      <a:r>
                        <a:rPr lang="sr-Cyrl-RS" sz="1600" baseline="0" dirty="0" smtClean="0"/>
                        <a:t> </a:t>
                      </a:r>
                      <a:r>
                        <a:rPr lang="sr-Latn-RS" sz="1600" dirty="0" smtClean="0"/>
                        <a:t>по </a:t>
                      </a:r>
                      <a:r>
                        <a:rPr lang="en-GB" sz="1600" dirty="0" smtClean="0"/>
                        <a:t>m</a:t>
                      </a:r>
                      <a:r>
                        <a:rPr lang="sr-Latn-RS" sz="1600" dirty="0" smtClean="0"/>
                        <a:t>2</a:t>
                      </a:r>
                      <a:r>
                        <a:rPr lang="sr-Cyrl-RS" sz="1600" dirty="0" smtClean="0"/>
                        <a:t>)</a:t>
                      </a:r>
                      <a:endParaRPr lang="sr-Latn-R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/>
                        <a:t>Комерцијални до </a:t>
                      </a:r>
                      <a:r>
                        <a:rPr lang="sr-Cyrl-RS" sz="1600" dirty="0" smtClean="0"/>
                        <a:t>1000 </a:t>
                      </a:r>
                      <a:r>
                        <a:rPr lang="en-GB" sz="1600" dirty="0" smtClean="0"/>
                        <a:t>m</a:t>
                      </a:r>
                      <a:r>
                        <a:rPr lang="sr-Cyrl-RS" sz="1600" dirty="0" smtClean="0"/>
                        <a:t>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 smtClean="0"/>
                        <a:t>(цена</a:t>
                      </a:r>
                      <a:r>
                        <a:rPr lang="sr-Cyrl-RS" sz="1600" baseline="0" dirty="0" smtClean="0"/>
                        <a:t> </a:t>
                      </a:r>
                      <a:r>
                        <a:rPr lang="sr-Latn-RS" sz="1600" dirty="0" smtClean="0"/>
                        <a:t>по </a:t>
                      </a:r>
                      <a:r>
                        <a:rPr lang="en-GB" sz="1600" dirty="0" smtClean="0"/>
                        <a:t>m</a:t>
                      </a:r>
                      <a:r>
                        <a:rPr lang="sr-Latn-RS" sz="1600" dirty="0" smtClean="0"/>
                        <a:t>2</a:t>
                      </a:r>
                      <a:r>
                        <a:rPr lang="sr-Cyrl-RS" sz="1600" dirty="0" smtClean="0"/>
                        <a:t>)</a:t>
                      </a:r>
                      <a:endParaRPr lang="sr-Latn-R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/>
                        <a:t>Комерцијални више од </a:t>
                      </a:r>
                      <a:endParaRPr lang="sr-Cyrl-RS" sz="1600" dirty="0" smtClean="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/>
                        <a:t>1000 </a:t>
                      </a:r>
                      <a:r>
                        <a:rPr lang="en-GB" sz="1600" dirty="0" smtClean="0"/>
                        <a:t>m</a:t>
                      </a:r>
                      <a:r>
                        <a:rPr lang="sr-Cyrl-RS" sz="1600" dirty="0" smtClean="0"/>
                        <a:t>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 smtClean="0"/>
                        <a:t>(цена</a:t>
                      </a:r>
                      <a:r>
                        <a:rPr lang="sr-Cyrl-RS" sz="1600" baseline="0" dirty="0" smtClean="0"/>
                        <a:t> </a:t>
                      </a:r>
                      <a:r>
                        <a:rPr lang="sr-Latn-RS" sz="1600" dirty="0" smtClean="0"/>
                        <a:t>по </a:t>
                      </a:r>
                      <a:r>
                        <a:rPr lang="en-GB" sz="1600" dirty="0" smtClean="0"/>
                        <a:t>m</a:t>
                      </a:r>
                      <a:r>
                        <a:rPr lang="sr-Latn-RS" sz="1600" dirty="0" smtClean="0"/>
                        <a:t>2</a:t>
                      </a:r>
                      <a:r>
                        <a:rPr lang="sr-Cyrl-RS" sz="1600" dirty="0" smtClean="0"/>
                        <a:t>)</a:t>
                      </a:r>
                      <a:endParaRPr lang="sr-Latn-RS" sz="1600" dirty="0" smtClean="0"/>
                    </a:p>
                  </a:txBody>
                  <a:tcPr anchor="ctr"/>
                </a:tc>
              </a:tr>
              <a:tr h="6862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/>
                        <a:t>Накнада за </a:t>
                      </a:r>
                      <a:r>
                        <a:rPr lang="sr-Latn-RS" sz="1600" dirty="0" smtClean="0"/>
                        <a:t>уређење</a:t>
                      </a:r>
                      <a:r>
                        <a:rPr lang="sr-Cyrl-RS" sz="1600" dirty="0" smtClean="0"/>
                        <a:t> (просек за</a:t>
                      </a:r>
                      <a:r>
                        <a:rPr lang="sr-Cyrl-RS" sz="1600" baseline="0" dirty="0" smtClean="0"/>
                        <a:t> Београд)</a:t>
                      </a:r>
                      <a:endParaRPr lang="sr-Latn-R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 smtClean="0"/>
                        <a:t>28.000</a:t>
                      </a:r>
                      <a:r>
                        <a:rPr lang="sr-Cyrl-RS" sz="1600" dirty="0" smtClean="0"/>
                        <a:t> дин.</a:t>
                      </a:r>
                      <a:endParaRPr lang="sr-Latn-R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sr-Latn-R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 smtClean="0"/>
                        <a:t>63.000</a:t>
                      </a:r>
                      <a:r>
                        <a:rPr lang="sr-Cyrl-RS" sz="1600" dirty="0" smtClean="0"/>
                        <a:t> дин.</a:t>
                      </a:r>
                      <a:endParaRPr lang="sr-Latn-R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 smtClean="0"/>
                        <a:t>63.000 </a:t>
                      </a:r>
                      <a:r>
                        <a:rPr lang="sr-Cyrl-RS" sz="1600" dirty="0" smtClean="0"/>
                        <a:t>дин.</a:t>
                      </a:r>
                      <a:endParaRPr lang="sr-Latn-R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 smtClean="0"/>
                        <a:t>63.000</a:t>
                      </a:r>
                      <a:r>
                        <a:rPr lang="sr-Cyrl-RS" sz="1600" dirty="0" smtClean="0"/>
                        <a:t> дин.</a:t>
                      </a:r>
                      <a:endParaRPr lang="sr-Latn-RS" sz="1600" dirty="0"/>
                    </a:p>
                  </a:txBody>
                  <a:tcPr anchor="ctr"/>
                </a:tc>
              </a:tr>
              <a:tr h="6862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/>
                        <a:t>Административна такса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 smtClean="0"/>
                        <a:t>300</a:t>
                      </a:r>
                      <a:r>
                        <a:rPr lang="sr-Cyrl-RS" sz="1600" dirty="0" smtClean="0"/>
                        <a:t> дин.</a:t>
                      </a:r>
                      <a:endParaRPr lang="sr-Latn-R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 smtClean="0"/>
                        <a:t>300</a:t>
                      </a:r>
                      <a:r>
                        <a:rPr lang="sr-Cyrl-RS" sz="1600" dirty="0" smtClean="0"/>
                        <a:t> дин.</a:t>
                      </a:r>
                      <a:endParaRPr lang="sr-Latn-R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 smtClean="0"/>
                        <a:t>300</a:t>
                      </a:r>
                      <a:r>
                        <a:rPr lang="sr-Cyrl-RS" sz="1600" dirty="0" smtClean="0"/>
                        <a:t> дин.</a:t>
                      </a:r>
                      <a:endParaRPr lang="sr-Latn-R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 smtClean="0"/>
                        <a:t>300</a:t>
                      </a:r>
                      <a:r>
                        <a:rPr lang="sr-Cyrl-RS" sz="1600" dirty="0" smtClean="0"/>
                        <a:t> дин.</a:t>
                      </a:r>
                      <a:endParaRPr lang="sr-Latn-R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 smtClean="0"/>
                        <a:t>300</a:t>
                      </a:r>
                      <a:r>
                        <a:rPr lang="sr-Cyrl-RS" sz="1600" dirty="0" smtClean="0"/>
                        <a:t> дин.</a:t>
                      </a:r>
                      <a:endParaRPr lang="sr-Latn-RS" sz="1600" dirty="0"/>
                    </a:p>
                  </a:txBody>
                  <a:tcPr anchor="ctr"/>
                </a:tc>
              </a:tr>
              <a:tr h="6862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Такса за упис права својине  са административном таксом </a:t>
                      </a:r>
                      <a:endParaRPr lang="sr-Latn-R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8.543 </a:t>
                      </a:r>
                      <a:r>
                        <a:rPr lang="sr-Cyrl-RS" sz="1600" dirty="0" smtClean="0"/>
                        <a:t>дин.</a:t>
                      </a:r>
                      <a:endParaRPr lang="sr-Latn-R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8.543</a:t>
                      </a:r>
                      <a:r>
                        <a:rPr lang="sr-Cyrl-RS" sz="1600" dirty="0" smtClean="0"/>
                        <a:t> дин.</a:t>
                      </a:r>
                      <a:endParaRPr lang="sr-Latn-R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8.543</a:t>
                      </a:r>
                      <a:r>
                        <a:rPr lang="sr-Cyrl-RS" sz="1600" dirty="0" smtClean="0"/>
                        <a:t> дин</a:t>
                      </a:r>
                      <a:endParaRPr lang="sr-Latn-R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8.543</a:t>
                      </a:r>
                      <a:r>
                        <a:rPr lang="sr-Cyrl-RS" sz="1600" dirty="0" smtClean="0"/>
                        <a:t> дин</a:t>
                      </a:r>
                      <a:endParaRPr lang="sr-Latn-R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8.543</a:t>
                      </a:r>
                      <a:r>
                        <a:rPr lang="sr-Cyrl-RS" sz="1600" dirty="0" smtClean="0"/>
                        <a:t> дин</a:t>
                      </a:r>
                      <a:endParaRPr lang="sr-Latn-RS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5382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306" y="365125"/>
            <a:ext cx="11784458" cy="168970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 18 ГОДИНА ДОНЕТО ЈЕ ПЕТ ЗАКОНА О ЛЕГАЛИЗАЦИЈИ НЕЗАКОНИТО ИЗГРАЂЕНИХ ОБЈЕКАТА</a:t>
            </a:r>
            <a:endParaRPr lang="sr-Latn-R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4332" y="2354058"/>
            <a:ext cx="10515600" cy="2736101"/>
          </a:xfrm>
        </p:spPr>
        <p:txBody>
          <a:bodyPr>
            <a:normAutofit/>
          </a:bodyPr>
          <a:lstStyle/>
          <a:p>
            <a:pPr lvl="0"/>
            <a:r>
              <a:rPr lang="ru-RU" sz="2000" dirty="0"/>
              <a:t>1997. Закон о посебним условима за издавање грађевинске, односно употребне дозволе за одређене објекте</a:t>
            </a:r>
            <a:endParaRPr lang="sr-Latn-RS" sz="2000" dirty="0"/>
          </a:p>
          <a:p>
            <a:pPr lvl="0"/>
            <a:r>
              <a:rPr lang="ru-RU" sz="2000" dirty="0"/>
              <a:t>2003. Закон о планирању и изградњи са изменама 2006. </a:t>
            </a:r>
            <a:r>
              <a:rPr lang="ru-RU" sz="2000" dirty="0" smtClean="0"/>
              <a:t>Закон</a:t>
            </a:r>
            <a:r>
              <a:rPr lang="en-GB" sz="2000" dirty="0" smtClean="0"/>
              <a:t>a</a:t>
            </a:r>
            <a:r>
              <a:rPr lang="ru-RU" sz="2000" dirty="0" smtClean="0"/>
              <a:t> </a:t>
            </a:r>
            <a:r>
              <a:rPr lang="ru-RU" sz="2000" dirty="0"/>
              <a:t>о планирању и изградњи</a:t>
            </a:r>
            <a:endParaRPr lang="sr-Latn-RS" sz="2000" dirty="0"/>
          </a:p>
          <a:p>
            <a:pPr lvl="0"/>
            <a:r>
              <a:rPr lang="ru-RU" sz="2000" dirty="0"/>
              <a:t>2009. Закон о планирању и изградњи са изменама 2011. </a:t>
            </a:r>
            <a:r>
              <a:rPr lang="ru-RU" sz="2000" dirty="0" smtClean="0"/>
              <a:t>Закон</a:t>
            </a:r>
            <a:r>
              <a:rPr lang="en-GB" sz="2000" dirty="0" smtClean="0"/>
              <a:t>a</a:t>
            </a:r>
            <a:r>
              <a:rPr lang="ru-RU" sz="2000" dirty="0" smtClean="0"/>
              <a:t> </a:t>
            </a:r>
            <a:r>
              <a:rPr lang="ru-RU" sz="2000" dirty="0"/>
              <a:t>о планирању и изградњи</a:t>
            </a:r>
            <a:endParaRPr lang="sr-Latn-RS" sz="2000" dirty="0"/>
          </a:p>
          <a:p>
            <a:pPr lvl="0"/>
            <a:r>
              <a:rPr lang="ru-RU" sz="2000" dirty="0"/>
              <a:t>2013. </a:t>
            </a:r>
            <a:r>
              <a:rPr lang="ru-RU" sz="2000" dirty="0" smtClean="0"/>
              <a:t>Закон </a:t>
            </a:r>
            <a:r>
              <a:rPr lang="ru-RU" sz="2000" dirty="0"/>
              <a:t>о посебним условима за упис права својине на објектима изграђеним без грађевинске дозволе</a:t>
            </a:r>
            <a:endParaRPr lang="sr-Latn-RS" sz="2000" dirty="0"/>
          </a:p>
          <a:p>
            <a:pPr lvl="0"/>
            <a:r>
              <a:rPr lang="ru-RU" sz="2000" dirty="0"/>
              <a:t>2013. Закон о легализацији објеката</a:t>
            </a:r>
            <a:endParaRPr lang="sr-Latn-R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110465" y="5322013"/>
            <a:ext cx="10243335" cy="83099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Ниједан од ових закона није зауставио нелегалну градњу, иако је још 2002. године градња без грађевинске дозволе означена као кривично дело</a:t>
            </a:r>
            <a:r>
              <a:rPr lang="ru-RU" sz="2400" b="1" dirty="0" smtClean="0"/>
              <a:t>!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626635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708" y="195013"/>
            <a:ext cx="10948397" cy="1376933"/>
          </a:xfrm>
        </p:spPr>
        <p:txBody>
          <a:bodyPr/>
          <a:lstStyle/>
          <a:p>
            <a:pPr lvl="0" algn="ctr"/>
            <a:r>
              <a:rPr lang="sr-Latn-R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РОКОВИ ЗА ОЗАКОЊЕЊЕ НЕЛЕГАЛНЕ ГРАДЊЕ:</a:t>
            </a:r>
            <a:endParaRPr lang="sr-Latn-R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6393" y="1819569"/>
            <a:ext cx="9339209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sr-Cyrl-R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Озакоњење почиње даном доношења закона</a:t>
            </a:r>
          </a:p>
          <a:p>
            <a:pPr algn="ctr"/>
            <a:r>
              <a:rPr lang="sr-Cyrl-R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sr-Cyrl-R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Грађевински инспектори имају рок од  6 месеци да изврше попис нелегалних објеката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sr-Cyrl-R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ctr">
              <a:buFont typeface="Arial" panose="020B0604020202020204" pitchFamily="34" charset="0"/>
              <a:buChar char="•"/>
            </a:pPr>
            <a:r>
              <a:rPr lang="sr-Cyrl-R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Решење о озакоњењу издаје се за најмање 23, а највише 143 </a:t>
            </a:r>
            <a:r>
              <a:rPr lang="sr-Cyrl-RS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дана</a:t>
            </a:r>
            <a:endParaRPr lang="sr-Latn-RS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080593"/>
              </p:ext>
            </p:extLst>
          </p:nvPr>
        </p:nvGraphicFramePr>
        <p:xfrm>
          <a:off x="2295846" y="3943222"/>
          <a:ext cx="7677080" cy="1902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5571"/>
                <a:gridCol w="1721509"/>
              </a:tblGrid>
              <a:tr h="347906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ДОКУМЕНТА</a:t>
                      </a:r>
                      <a:endParaRPr lang="sr-Latn-R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РОКОВИ</a:t>
                      </a:r>
                      <a:endParaRPr lang="sr-Latn-RS" dirty="0"/>
                    </a:p>
                  </a:txBody>
                  <a:tcPr anchor="ctr"/>
                </a:tc>
              </a:tr>
              <a:tr h="34207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sr-Latn-RS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доказ о</a:t>
                      </a:r>
                      <a:r>
                        <a:rPr lang="sr-Cyrl-RS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одговарајућем</a:t>
                      </a:r>
                      <a:r>
                        <a:rPr lang="sr-Cyrl-RS" baseline="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праву</a:t>
                      </a:r>
                      <a:endParaRPr lang="sr-Latn-R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  <a:r>
                        <a:rPr lang="sr-Cyrl-RS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- 90</a:t>
                      </a:r>
                      <a:r>
                        <a:rPr lang="sr-Latn-RS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дана,</a:t>
                      </a:r>
                      <a:r>
                        <a:rPr lang="sr-Cyrl-RS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sr-Latn-RS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3904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sr-Latn-RS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извештај о затеченом стању</a:t>
                      </a:r>
                      <a:endParaRPr lang="sr-Latn-RS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 дана</a:t>
                      </a:r>
                      <a:r>
                        <a:rPr lang="sr-Cyrl-RS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sr-Latn-RS" dirty="0" smtClean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53431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sr-Latn-RS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доказ о плаћеној такси за озакоњење</a:t>
                      </a:r>
                      <a:endParaRPr lang="sr-Latn-RS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 дана</a:t>
                      </a:r>
                      <a:endParaRPr lang="sr-Cyrl-RS" dirty="0" smtClean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439733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sr-Cyrl-RS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издавање решења о озакоњењу</a:t>
                      </a:r>
                      <a:endParaRPr lang="sr-Latn-RS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 дана</a:t>
                      </a:r>
                      <a:endParaRPr lang="sr-Latn-RS" dirty="0" smtClean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301411" y="5845995"/>
            <a:ext cx="76715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sr-Latn-R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могуће </a:t>
            </a:r>
            <a:r>
              <a:rPr lang="sr-Cyrl-RS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је </a:t>
            </a:r>
            <a:r>
              <a:rPr lang="sr-Latn-RS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продужавање </a:t>
            </a:r>
            <a:r>
              <a:rPr lang="sr-Cyrl-RS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рока </a:t>
            </a:r>
            <a:r>
              <a:rPr lang="sr-Latn-RS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 </a:t>
            </a:r>
            <a:r>
              <a:rPr lang="sr-Latn-R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90 дана</a:t>
            </a:r>
            <a:r>
              <a:rPr lang="sr-Cyrl-R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због нерешених имовинских </a:t>
            </a:r>
            <a:r>
              <a:rPr lang="sr-Cyrl-RS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односа</a:t>
            </a:r>
            <a:endParaRPr lang="sr-Latn-R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533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573931"/>
              </p:ext>
            </p:extLst>
          </p:nvPr>
        </p:nvGraphicFramePr>
        <p:xfrm>
          <a:off x="1089060" y="1767155"/>
          <a:ext cx="10048024" cy="4147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24012"/>
                <a:gridCol w="5024012"/>
              </a:tblGrid>
              <a:tr h="544529">
                <a:tc>
                  <a:txBody>
                    <a:bodyPr/>
                    <a:lstStyle/>
                    <a:p>
                      <a:pPr algn="ctr"/>
                      <a:r>
                        <a:rPr lang="sr-Cyrl-RS" b="1" dirty="0">
                          <a:effectLst/>
                        </a:rPr>
                        <a:t>СТАТУС ЗАХТЕВА</a:t>
                      </a:r>
                      <a:endParaRPr lang="sr-Cyrl-RS" dirty="0">
                        <a:effectLst/>
                      </a:endParaRPr>
                    </a:p>
                  </a:txBody>
                  <a:tcPr marL="55245" marR="5524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b="1">
                          <a:effectLst/>
                        </a:rPr>
                        <a:t>ПОЧЕТАК ПОСТУПКА</a:t>
                      </a:r>
                      <a:endParaRPr lang="sr-Cyrl-RS">
                        <a:effectLst/>
                      </a:endParaRPr>
                    </a:p>
                  </a:txBody>
                  <a:tcPr marL="55245" marR="55245" marT="9525" marB="0" anchor="ctr"/>
                </a:tc>
              </a:tr>
              <a:tr h="680325">
                <a:tc>
                  <a:txBody>
                    <a:bodyPr/>
                    <a:lstStyle/>
                    <a:p>
                      <a:pPr algn="ctr"/>
                      <a:r>
                        <a:rPr lang="ru-RU" b="1">
                          <a:effectLst/>
                        </a:rPr>
                        <a:t>Уколико је већ поднет захтев за легализацију</a:t>
                      </a:r>
                      <a:endParaRPr lang="ru-RU">
                        <a:effectLst/>
                      </a:endParaRPr>
                    </a:p>
                  </a:txBody>
                  <a:tcPr marL="55245" marR="5524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 Од дана ступања закона на снагу Закона</a:t>
                      </a:r>
                    </a:p>
                  </a:txBody>
                  <a:tcPr marL="55245" marR="55245" marT="9525" marB="0" anchor="ctr"/>
                </a:tc>
              </a:tr>
              <a:tr h="1011153">
                <a:tc>
                  <a:txBody>
                    <a:bodyPr/>
                    <a:lstStyle/>
                    <a:p>
                      <a:pPr algn="ctr"/>
                      <a:r>
                        <a:rPr lang="ru-RU" b="1">
                          <a:effectLst/>
                        </a:rPr>
                        <a:t>Уколико је нелегални објекат утврђен пописом на основу закона</a:t>
                      </a:r>
                      <a:endParaRPr lang="ru-RU">
                        <a:effectLst/>
                      </a:endParaRPr>
                    </a:p>
                  </a:txBody>
                  <a:tcPr marL="55245" marR="5524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Када грађевински инспектор достави решење о рушењу објекта надлежном органу</a:t>
                      </a:r>
                    </a:p>
                  </a:txBody>
                  <a:tcPr marL="55245" marR="55245" marT="9525" marB="0" anchor="ctr"/>
                </a:tc>
              </a:tr>
              <a:tr h="955497">
                <a:tc>
                  <a:txBody>
                    <a:bodyPr/>
                    <a:lstStyle/>
                    <a:p>
                      <a:pPr algn="ctr"/>
                      <a:r>
                        <a:rPr lang="ru-RU" b="1">
                          <a:effectLst/>
                        </a:rPr>
                        <a:t>Уколико није окончан поступак по Закону о посебним условима за упис права својине на објектима изграђеним без грађевинске дозволе</a:t>
                      </a:r>
                      <a:endParaRPr lang="ru-RU">
                        <a:effectLst/>
                      </a:endParaRPr>
                    </a:p>
                  </a:txBody>
                  <a:tcPr marL="55245" marR="5524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Од дана достављања списа надлежном органу (доставља катастар)</a:t>
                      </a:r>
                    </a:p>
                  </a:txBody>
                  <a:tcPr marL="55245" marR="55245" marT="9525" marB="0" anchor="ctr"/>
                </a:tc>
              </a:tr>
              <a:tr h="955497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effectLst/>
                        </a:rPr>
                        <a:t>Уколико је уписана својина по Закону о посебним условима за упис права својине на објектима изграђеним без грађевинске дозволе</a:t>
                      </a:r>
                      <a:endParaRPr lang="ru-RU" dirty="0">
                        <a:effectLst/>
                      </a:endParaRPr>
                    </a:p>
                  </a:txBody>
                  <a:tcPr marL="55245" marR="5524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У року од 6 месеци од дана ступања на снагу Закона</a:t>
                      </a:r>
                    </a:p>
                  </a:txBody>
                  <a:tcPr marL="55245" marR="5524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18528" y="318499"/>
            <a:ext cx="895302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КАДА СЕ МОЖЕ УЋИ У ПОСТУПАК </a:t>
            </a:r>
          </a:p>
          <a:p>
            <a:pPr algn="ctr"/>
            <a:r>
              <a:rPr lang="sr-Cyrl-R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ОЗАКОЊЕЊА</a:t>
            </a:r>
            <a:endParaRPr lang="sr-Latn-R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328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800" b="1" dirty="0" smtClean="0"/>
              <a:t>ПРАВНЕ ПОСЛЕДИЦЕ</a:t>
            </a:r>
            <a:endParaRPr lang="sr-Latn-R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312" y="3845157"/>
            <a:ext cx="10515600" cy="209330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sr-Cyrl-RS" sz="2000" dirty="0" smtClean="0">
                <a:solidFill>
                  <a:schemeClr val="bg1"/>
                </a:solidFill>
              </a:rPr>
              <a:t>За објекте за које није поднет захтев за легализацију, по </a:t>
            </a:r>
            <a:r>
              <a:rPr lang="en-US" sz="2000" dirty="0" err="1" smtClean="0">
                <a:solidFill>
                  <a:schemeClr val="bg1"/>
                </a:solidFill>
              </a:rPr>
              <a:t>завршетку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пописа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незаконито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изграђених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објеката</a:t>
            </a:r>
            <a:r>
              <a:rPr lang="en-US" sz="2000" dirty="0" smtClean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надлежни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грађевински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инспектор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доноси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решења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о </a:t>
            </a:r>
            <a:r>
              <a:rPr lang="en-US" sz="2000" dirty="0" err="1" smtClean="0">
                <a:solidFill>
                  <a:schemeClr val="bg1"/>
                </a:solidFill>
              </a:rPr>
              <a:t>рушењу</a:t>
            </a:r>
            <a:r>
              <a:rPr lang="sr-Cyrl-RS" sz="2000" dirty="0" smtClean="0">
                <a:solidFill>
                  <a:schemeClr val="bg1"/>
                </a:solidFill>
              </a:rPr>
              <a:t>.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endParaRPr lang="sr-Cyrl-RS" sz="2000" dirty="0" smtClean="0">
              <a:solidFill>
                <a:schemeClr val="bg1"/>
              </a:solidFill>
            </a:endParaRPr>
          </a:p>
          <a:p>
            <a:pPr algn="just"/>
            <a:r>
              <a:rPr lang="en-US" sz="2000" dirty="0" err="1" smtClean="0">
                <a:solidFill>
                  <a:schemeClr val="bg1"/>
                </a:solidFill>
              </a:rPr>
              <a:t>Решење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о </a:t>
            </a:r>
            <a:r>
              <a:rPr lang="en-US" sz="2000" dirty="0" err="1">
                <a:solidFill>
                  <a:schemeClr val="bg1"/>
                </a:solidFill>
              </a:rPr>
              <a:t>рушењу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објекта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неће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се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извршавати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до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правноснажног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окончања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поступка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озакоњења</a:t>
            </a:r>
            <a:r>
              <a:rPr lang="en-US" sz="2000" dirty="0" smtClean="0">
                <a:solidFill>
                  <a:schemeClr val="bg1"/>
                </a:solidFill>
              </a:rPr>
              <a:t>.</a:t>
            </a:r>
            <a:endParaRPr lang="sr-Latn-RS" sz="2000" dirty="0">
              <a:solidFill>
                <a:schemeClr val="bg1"/>
              </a:solidFill>
            </a:endParaRPr>
          </a:p>
          <a:p>
            <a:pPr algn="just"/>
            <a:r>
              <a:rPr lang="sr-Cyrl-RS" sz="2000" b="1" dirty="0" smtClean="0">
                <a:solidFill>
                  <a:schemeClr val="bg1"/>
                </a:solidFill>
              </a:rPr>
              <a:t>За објекте за које не буде издато решење о озакоњењу биће срушени !</a:t>
            </a:r>
            <a:endParaRPr lang="sr-Cyrl-RS" sz="2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8242" y="1962365"/>
            <a:ext cx="9883740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RS" sz="2800" u="sng" dirty="0"/>
              <a:t>Закон предвиђа само две </a:t>
            </a:r>
            <a:r>
              <a:rPr lang="sr-Cyrl-RS" sz="2800" u="sng" dirty="0" smtClean="0"/>
              <a:t>могућности:</a:t>
            </a:r>
          </a:p>
          <a:p>
            <a:pPr algn="ctr"/>
            <a:endParaRPr lang="sr-Cyrl-RS" sz="2000" dirty="0" smtClean="0"/>
          </a:p>
          <a:p>
            <a:pPr algn="ctr"/>
            <a:r>
              <a:rPr lang="sr-Cyrl-RS" sz="4000" b="1" dirty="0" smtClean="0">
                <a:solidFill>
                  <a:schemeClr val="accent6">
                    <a:lumMod val="75000"/>
                  </a:schemeClr>
                </a:solidFill>
              </a:rPr>
              <a:t>ОЗАКОЊЕЊЕ</a:t>
            </a:r>
            <a:r>
              <a:rPr lang="sr-Cyrl-RS" sz="3200" b="1" dirty="0" smtClean="0"/>
              <a:t>                        </a:t>
            </a:r>
            <a:r>
              <a:rPr lang="sr-Cyrl-RS" sz="4000" b="1" dirty="0" smtClean="0">
                <a:solidFill>
                  <a:srgbClr val="FF0000"/>
                </a:solidFill>
              </a:rPr>
              <a:t>РУШЕЊЕ ОБЈЕКТА </a:t>
            </a:r>
            <a:endParaRPr lang="sr-Latn-R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083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53836"/>
            <a:ext cx="10515600" cy="1325563"/>
          </a:xfrm>
        </p:spPr>
        <p:txBody>
          <a:bodyPr/>
          <a:lstStyle/>
          <a:p>
            <a:pPr algn="ctr"/>
            <a:r>
              <a:rPr lang="sr-Cyrl-RS" b="1" dirty="0" smtClean="0"/>
              <a:t>ПРЕСЕК СТАЊА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2505" y="2265892"/>
            <a:ext cx="8786989" cy="232868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sr-Cyrl-RS" sz="3200" b="1" dirty="0" smtClean="0"/>
              <a:t>1/3 свих објеката у Србији је нелегална</a:t>
            </a:r>
          </a:p>
          <a:p>
            <a:pPr algn="ctr"/>
            <a:r>
              <a:rPr lang="sr-Cyrl-RS" sz="3200" b="1" dirty="0" smtClean="0"/>
              <a:t>1.476.433 нелегалних објеката у Србији </a:t>
            </a:r>
          </a:p>
          <a:p>
            <a:pPr algn="ctr"/>
            <a:r>
              <a:rPr lang="sr-Cyrl-RS" sz="3200" b="1" dirty="0" smtClean="0"/>
              <a:t>771.000 поднетих захтева за легализацију</a:t>
            </a:r>
          </a:p>
          <a:p>
            <a:pPr algn="ctr"/>
            <a:r>
              <a:rPr lang="sr-Cyrl-RS" sz="3200" b="1" dirty="0" smtClean="0"/>
              <a:t>Половина никада није поднела захтев за легализацију</a:t>
            </a:r>
          </a:p>
          <a:p>
            <a:endParaRPr lang="sr-Cyrl-RS" dirty="0" smtClean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8419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1639393"/>
              </p:ext>
            </p:extLst>
          </p:nvPr>
        </p:nvGraphicFramePr>
        <p:xfrm>
          <a:off x="815622" y="7080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490134" y="5599289"/>
            <a:ext cx="948266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RS" sz="2000" b="1" dirty="0" smtClean="0"/>
              <a:t>Ако би се процес наставио по данашњим законима тренд показује да се у Србији НИКАД не би уписало власништво над свим нелегално изграђеним објектима!</a:t>
            </a:r>
            <a:endParaRPr lang="sr-Latn-RS" sz="2000" b="1" dirty="0"/>
          </a:p>
        </p:txBody>
      </p:sp>
    </p:spTree>
    <p:extLst>
      <p:ext uri="{BB962C8B-B14F-4D97-AF65-F5344CB8AC3E}">
        <p14:creationId xmlns:p14="http://schemas.microsoft.com/office/powerpoint/2010/main" val="2344353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3154166" y="2748623"/>
            <a:ext cx="699913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5" name="Right Arrow 4"/>
          <p:cNvSpPr/>
          <p:nvPr/>
        </p:nvSpPr>
        <p:spPr>
          <a:xfrm>
            <a:off x="3254576" y="3820049"/>
            <a:ext cx="699913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6" name="TextBox 5"/>
          <p:cNvSpPr txBox="1"/>
          <p:nvPr/>
        </p:nvSpPr>
        <p:spPr>
          <a:xfrm>
            <a:off x="410966" y="421240"/>
            <a:ext cx="113221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4400" b="1" dirty="0" smtClean="0"/>
              <a:t>КАТЕГОРИЈЕ ЛИЦА НА КОЈЕ СЕ ОДНОСИ ЗАКОН О ОЗАКОЊЕЊУ ОБЈЕКАТА </a:t>
            </a:r>
            <a:endParaRPr lang="sr-Latn-RS" sz="4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955496" y="2639947"/>
            <a:ext cx="2198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Поднели захтев до фебруара 2014.</a:t>
            </a:r>
            <a:endParaRPr lang="sr-Latn-RS" dirty="0"/>
          </a:p>
        </p:txBody>
      </p:sp>
      <p:sp>
        <p:nvSpPr>
          <p:cNvPr id="8" name="TextBox 7"/>
          <p:cNvSpPr txBox="1"/>
          <p:nvPr/>
        </p:nvSpPr>
        <p:spPr>
          <a:xfrm>
            <a:off x="887833" y="3711373"/>
            <a:ext cx="21986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Нису поднели захтев до фебруара 2014.</a:t>
            </a:r>
            <a:endParaRPr lang="sr-Latn-R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417261" y="2790771"/>
            <a:ext cx="64813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000" dirty="0" smtClean="0"/>
              <a:t>Ако су доставили доказе, уз плаћену таксу = ОЗАКОЊЕЊЕ</a:t>
            </a:r>
            <a:endParaRPr lang="sr-Latn-R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7212893" y="3765827"/>
            <a:ext cx="43785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000" dirty="0" smtClean="0"/>
              <a:t>Два документа + такса = ОЗАКОЊЕЊЕ </a:t>
            </a:r>
            <a:endParaRPr lang="sr-Latn-R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4417261" y="3510313"/>
            <a:ext cx="23328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Попис објекта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Грађевинска инспекција</a:t>
            </a:r>
            <a:endParaRPr lang="sr-Latn-RS" dirty="0"/>
          </a:p>
        </p:txBody>
      </p:sp>
      <p:sp>
        <p:nvSpPr>
          <p:cNvPr id="12" name="Right Arrow 11"/>
          <p:cNvSpPr/>
          <p:nvPr/>
        </p:nvSpPr>
        <p:spPr>
          <a:xfrm>
            <a:off x="6400164" y="3757490"/>
            <a:ext cx="699913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7955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708" y="263525"/>
            <a:ext cx="11198831" cy="1246776"/>
          </a:xfrm>
        </p:spPr>
        <p:txBody>
          <a:bodyPr>
            <a:noAutofit/>
          </a:bodyPr>
          <a:lstStyle/>
          <a:p>
            <a:pPr algn="ctr"/>
            <a:r>
              <a:rPr lang="sr-Cyrl-RS" b="1" dirty="0" smtClean="0"/>
              <a:t>ОБЈЕКТИ ЗА СТАНОВАЊЕ – ПОРОДИЧНЕ КУЋЕ</a:t>
            </a:r>
            <a:br>
              <a:rPr lang="sr-Cyrl-RS" b="1" dirty="0" smtClean="0"/>
            </a:br>
            <a:r>
              <a:rPr lang="sr-Cyrl-RS" b="1" dirty="0" smtClean="0"/>
              <a:t>до 100 </a:t>
            </a:r>
            <a:r>
              <a:rPr lang="sr-Cyrl-RS" b="1" dirty="0" err="1" smtClean="0"/>
              <a:t>м2</a:t>
            </a:r>
            <a:endParaRPr lang="sr-Latn-R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1075343"/>
              </p:ext>
            </p:extLst>
          </p:nvPr>
        </p:nvGraphicFramePr>
        <p:xfrm>
          <a:off x="955498" y="1760450"/>
          <a:ext cx="9965932" cy="2251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8453"/>
                <a:gridCol w="2235826"/>
                <a:gridCol w="4471653"/>
              </a:tblGrid>
              <a:tr h="311209">
                <a:tc>
                  <a:txBody>
                    <a:bodyPr/>
                    <a:lstStyle/>
                    <a:p>
                      <a:pPr algn="ct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2000" dirty="0" smtClean="0"/>
                        <a:t>Број</a:t>
                      </a:r>
                      <a:r>
                        <a:rPr lang="sr-Cyrl-RS" sz="2000" baseline="0" dirty="0" smtClean="0"/>
                        <a:t> док</a:t>
                      </a:r>
                      <a:r>
                        <a:rPr lang="sr-Cyrl-RS" sz="2000" dirty="0" smtClean="0"/>
                        <a:t>умената</a:t>
                      </a:r>
                      <a:endParaRPr lang="sr-Latn-R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/>
                        <a:t>Укупни</a:t>
                      </a:r>
                      <a:r>
                        <a:rPr lang="sr-Cyrl-RS" sz="2000" baseline="0" dirty="0" smtClean="0"/>
                        <a:t> трошак озакоњења</a:t>
                      </a:r>
                      <a:endParaRPr lang="sr-Latn-RS" sz="2000" dirty="0"/>
                    </a:p>
                  </a:txBody>
                  <a:tcPr/>
                </a:tc>
              </a:tr>
              <a:tr h="544615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До</a:t>
                      </a:r>
                      <a:r>
                        <a:rPr lang="sr-Cyrl-RS" baseline="0" dirty="0" smtClean="0"/>
                        <a:t> сада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6</a:t>
                      </a:r>
                      <a:endParaRPr lang="sr-Latn-R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2.855.000 динара</a:t>
                      </a:r>
                      <a:endParaRPr lang="sr-Latn-RS" dirty="0"/>
                    </a:p>
                  </a:txBody>
                  <a:tcPr anchor="ctr"/>
                </a:tc>
              </a:tr>
              <a:tr h="544615">
                <a:tc>
                  <a:txBody>
                    <a:bodyPr/>
                    <a:lstStyle/>
                    <a:p>
                      <a:pPr algn="ctr"/>
                      <a:r>
                        <a:rPr lang="sr-Cyrl-RS" sz="4000" b="1" dirty="0" smtClean="0"/>
                        <a:t>По новом закону </a:t>
                      </a:r>
                      <a:endParaRPr lang="sr-Latn-R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4000" b="1" dirty="0" smtClean="0"/>
                        <a:t>2</a:t>
                      </a:r>
                      <a:endParaRPr lang="sr-Latn-RS" sz="4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4000" b="1" dirty="0" smtClean="0"/>
                        <a:t>12.000 динара</a:t>
                      </a:r>
                      <a:endParaRPr lang="sr-Latn-RS" sz="40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10550" y="5291143"/>
            <a:ext cx="6389511" cy="95410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RS" sz="2800" b="1" dirty="0" smtClean="0">
                <a:solidFill>
                  <a:schemeClr val="bg1"/>
                </a:solidFill>
              </a:rPr>
              <a:t>238</a:t>
            </a:r>
            <a:r>
              <a:rPr lang="sr-Cyrl-RS" sz="2800" b="1" dirty="0">
                <a:solidFill>
                  <a:schemeClr val="bg1"/>
                </a:solidFill>
              </a:rPr>
              <a:t> </a:t>
            </a:r>
            <a:r>
              <a:rPr lang="sr-Cyrl-RS" sz="2800" b="1" dirty="0" smtClean="0">
                <a:solidFill>
                  <a:schemeClr val="bg1"/>
                </a:solidFill>
              </a:rPr>
              <a:t>пута нижи трошкови</a:t>
            </a:r>
          </a:p>
          <a:p>
            <a:pPr algn="ctr"/>
            <a:r>
              <a:rPr lang="sr-Cyrl-RS" sz="2800" b="1" dirty="0" smtClean="0">
                <a:solidFill>
                  <a:schemeClr val="bg1"/>
                </a:solidFill>
              </a:rPr>
              <a:t>и три пута </a:t>
            </a:r>
            <a:r>
              <a:rPr lang="sr-Latn-RS" sz="2800" b="1" dirty="0" smtClean="0">
                <a:solidFill>
                  <a:schemeClr val="bg1"/>
                </a:solidFill>
              </a:rPr>
              <a:t>мање докумената</a:t>
            </a:r>
            <a:endParaRPr lang="sr-Latn-R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72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489" y="263526"/>
            <a:ext cx="10515600" cy="1020744"/>
          </a:xfrm>
        </p:spPr>
        <p:txBody>
          <a:bodyPr>
            <a:normAutofit/>
          </a:bodyPr>
          <a:lstStyle/>
          <a:p>
            <a:pPr algn="ctr"/>
            <a:r>
              <a:rPr lang="sr-Cyrl-RS" b="1" dirty="0" smtClean="0"/>
              <a:t>ПОРОДИЧНЕ КУЋЕ</a:t>
            </a:r>
            <a:endParaRPr lang="sr-Latn-R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443233" y="2192061"/>
            <a:ext cx="19529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Поднет захтев за легализацију</a:t>
            </a:r>
            <a:endParaRPr lang="sr-Latn-R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443233" y="3828509"/>
            <a:ext cx="22818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Није поднет захтев за легализацију</a:t>
            </a:r>
            <a:endParaRPr lang="sr-Latn-RS" b="1" dirty="0"/>
          </a:p>
        </p:txBody>
      </p:sp>
      <p:sp>
        <p:nvSpPr>
          <p:cNvPr id="11" name="Right Arrow 10"/>
          <p:cNvSpPr/>
          <p:nvPr/>
        </p:nvSpPr>
        <p:spPr>
          <a:xfrm>
            <a:off x="5179988" y="2223495"/>
            <a:ext cx="729608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2" name="Right Arrow 11"/>
          <p:cNvSpPr/>
          <p:nvPr/>
        </p:nvSpPr>
        <p:spPr>
          <a:xfrm>
            <a:off x="5179988" y="3937185"/>
            <a:ext cx="729608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3" name="TextBox 12"/>
          <p:cNvSpPr txBox="1"/>
          <p:nvPr/>
        </p:nvSpPr>
        <p:spPr>
          <a:xfrm>
            <a:off x="7785909" y="1699319"/>
            <a:ext cx="2946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Плаћа се само такса за озакоњење</a:t>
            </a:r>
            <a:endParaRPr lang="sr-Latn-R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/>
              <a:t>3</a:t>
            </a:r>
            <a:r>
              <a:rPr lang="sr-Cyrl-RS" dirty="0" smtClean="0"/>
              <a:t>.</a:t>
            </a:r>
            <a:r>
              <a:rPr lang="sr-Latn-RS" dirty="0" smtClean="0"/>
              <a:t>000 </a:t>
            </a:r>
            <a:r>
              <a:rPr lang="sr-Cyrl-RS" dirty="0" smtClean="0"/>
              <a:t>дин</a:t>
            </a:r>
            <a:r>
              <a:rPr lang="sr-Latn-RS" dirty="0" smtClean="0"/>
              <a:t> </a:t>
            </a:r>
            <a:r>
              <a:rPr lang="sr-Cyrl-RS" dirty="0" smtClean="0"/>
              <a:t>до</a:t>
            </a:r>
            <a:r>
              <a:rPr lang="sr-Latn-RS" dirty="0" smtClean="0"/>
              <a:t> 100m2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/>
              <a:t>10</a:t>
            </a:r>
            <a:r>
              <a:rPr lang="sr-Cyrl-RS" dirty="0" smtClean="0"/>
              <a:t>.</a:t>
            </a:r>
            <a:r>
              <a:rPr lang="sr-Latn-RS" dirty="0" smtClean="0"/>
              <a:t>000 </a:t>
            </a:r>
            <a:r>
              <a:rPr lang="sr-Cyrl-RS" dirty="0"/>
              <a:t>дин</a:t>
            </a:r>
            <a:r>
              <a:rPr lang="sr-Latn-RS" dirty="0"/>
              <a:t> </a:t>
            </a:r>
            <a:r>
              <a:rPr lang="sr-Cyrl-RS" dirty="0"/>
              <a:t>до</a:t>
            </a:r>
            <a:r>
              <a:rPr lang="sr-Latn-RS" dirty="0"/>
              <a:t> 200 </a:t>
            </a:r>
            <a:r>
              <a:rPr lang="sr-Latn-RS" dirty="0" smtClean="0"/>
              <a:t>m2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/>
              <a:t>20</a:t>
            </a:r>
            <a:r>
              <a:rPr lang="sr-Cyrl-RS" dirty="0" smtClean="0"/>
              <a:t>.</a:t>
            </a:r>
            <a:r>
              <a:rPr lang="sr-Latn-RS" dirty="0" smtClean="0"/>
              <a:t>000 </a:t>
            </a:r>
            <a:r>
              <a:rPr lang="sr-Cyrl-RS" dirty="0"/>
              <a:t>дин</a:t>
            </a:r>
            <a:r>
              <a:rPr lang="sr-Latn-RS" dirty="0"/>
              <a:t> </a:t>
            </a:r>
            <a:r>
              <a:rPr lang="sr-Cyrl-RS" dirty="0"/>
              <a:t>до</a:t>
            </a:r>
            <a:r>
              <a:rPr lang="sr-Latn-RS" dirty="0"/>
              <a:t> 300 </a:t>
            </a:r>
            <a:r>
              <a:rPr lang="sr-Latn-RS" dirty="0" smtClean="0"/>
              <a:t>m2</a:t>
            </a:r>
            <a:endParaRPr lang="sr-Latn-RS" dirty="0"/>
          </a:p>
        </p:txBody>
      </p:sp>
      <p:sp>
        <p:nvSpPr>
          <p:cNvPr id="14" name="TextBox 13"/>
          <p:cNvSpPr txBox="1"/>
          <p:nvPr/>
        </p:nvSpPr>
        <p:spPr>
          <a:xfrm>
            <a:off x="7785909" y="3551508"/>
            <a:ext cx="294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Извештај о затеченом стању објекта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Доказ о праву својине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Такса за озакоњење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9692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489" y="263526"/>
            <a:ext cx="10515600" cy="718608"/>
          </a:xfrm>
        </p:spPr>
        <p:txBody>
          <a:bodyPr>
            <a:normAutofit/>
          </a:bodyPr>
          <a:lstStyle/>
          <a:p>
            <a:pPr algn="ctr"/>
            <a:r>
              <a:rPr lang="sr-Cyrl-RS" b="1" dirty="0" smtClean="0"/>
              <a:t>СТАНОВИ</a:t>
            </a:r>
            <a:endParaRPr lang="sr-Latn-RS" sz="4000" b="1" dirty="0"/>
          </a:p>
        </p:txBody>
      </p:sp>
      <p:sp>
        <p:nvSpPr>
          <p:cNvPr id="7" name="Right Arrow 6"/>
          <p:cNvSpPr/>
          <p:nvPr/>
        </p:nvSpPr>
        <p:spPr>
          <a:xfrm>
            <a:off x="4265751" y="1385155"/>
            <a:ext cx="699913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8" name="Right Arrow 7"/>
          <p:cNvSpPr/>
          <p:nvPr/>
        </p:nvSpPr>
        <p:spPr>
          <a:xfrm>
            <a:off x="4298493" y="2323102"/>
            <a:ext cx="699913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9" name="TextBox 8"/>
          <p:cNvSpPr txBox="1"/>
          <p:nvPr/>
        </p:nvSpPr>
        <p:spPr>
          <a:xfrm>
            <a:off x="5858201" y="1220027"/>
            <a:ext cx="19529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dirty="0" smtClean="0"/>
              <a:t>Поднет захтев за легализацију</a:t>
            </a:r>
            <a:endParaRPr lang="sr-Latn-RS" dirty="0"/>
          </a:p>
        </p:txBody>
      </p:sp>
      <p:sp>
        <p:nvSpPr>
          <p:cNvPr id="10" name="TextBox 9"/>
          <p:cNvSpPr txBox="1"/>
          <p:nvPr/>
        </p:nvSpPr>
        <p:spPr>
          <a:xfrm>
            <a:off x="5693777" y="2192221"/>
            <a:ext cx="22818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dirty="0" smtClean="0"/>
              <a:t>Није поднет захтев за легализацију</a:t>
            </a:r>
            <a:endParaRPr lang="sr-Latn-RS" dirty="0"/>
          </a:p>
        </p:txBody>
      </p:sp>
      <p:sp>
        <p:nvSpPr>
          <p:cNvPr id="11" name="Right Arrow 10"/>
          <p:cNvSpPr/>
          <p:nvPr/>
        </p:nvSpPr>
        <p:spPr>
          <a:xfrm>
            <a:off x="8348134" y="1316943"/>
            <a:ext cx="729608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2" name="Right Arrow 11"/>
          <p:cNvSpPr/>
          <p:nvPr/>
        </p:nvSpPr>
        <p:spPr>
          <a:xfrm>
            <a:off x="8348134" y="2232200"/>
            <a:ext cx="729608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3" name="TextBox 12"/>
          <p:cNvSpPr txBox="1"/>
          <p:nvPr/>
        </p:nvSpPr>
        <p:spPr>
          <a:xfrm>
            <a:off x="9155293" y="1109708"/>
            <a:ext cx="254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Плаћа се само такса за озакоњење</a:t>
            </a:r>
            <a:endParaRPr lang="sr-Latn-RS" dirty="0"/>
          </a:p>
        </p:txBody>
      </p:sp>
      <p:sp>
        <p:nvSpPr>
          <p:cNvPr id="14" name="TextBox 13"/>
          <p:cNvSpPr txBox="1"/>
          <p:nvPr/>
        </p:nvSpPr>
        <p:spPr>
          <a:xfrm>
            <a:off x="9155293" y="2015778"/>
            <a:ext cx="294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Извештај о затеченом стању објекта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Доказ о праву својине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Такса за озакоњење</a:t>
            </a:r>
            <a:endParaRPr lang="sr-Latn-RS" dirty="0"/>
          </a:p>
        </p:txBody>
      </p:sp>
      <p:sp>
        <p:nvSpPr>
          <p:cNvPr id="3" name="TextBox 2"/>
          <p:cNvSpPr txBox="1"/>
          <p:nvPr/>
        </p:nvSpPr>
        <p:spPr>
          <a:xfrm>
            <a:off x="1558395" y="1582174"/>
            <a:ext cx="15835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Зграда легализована стан није</a:t>
            </a:r>
            <a:endParaRPr lang="sr-Latn-RS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1448656" y="4028874"/>
            <a:ext cx="16932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Ни зграда ни стан нису  легализовани</a:t>
            </a:r>
            <a:endParaRPr lang="sr-Latn-RS" b="1" dirty="0"/>
          </a:p>
        </p:txBody>
      </p:sp>
      <p:sp>
        <p:nvSpPr>
          <p:cNvPr id="35" name="Right Arrow 34"/>
          <p:cNvSpPr/>
          <p:nvPr/>
        </p:nvSpPr>
        <p:spPr>
          <a:xfrm>
            <a:off x="3257280" y="4276181"/>
            <a:ext cx="699913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36" name="TextBox 35"/>
          <p:cNvSpPr txBox="1"/>
          <p:nvPr/>
        </p:nvSpPr>
        <p:spPr>
          <a:xfrm>
            <a:off x="3794311" y="3550996"/>
            <a:ext cx="15399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dirty="0" smtClean="0"/>
              <a:t>Довољно је да један власник стана поднесе захтев за озакоњење</a:t>
            </a:r>
            <a:endParaRPr lang="sr-Latn-RS" dirty="0"/>
          </a:p>
        </p:txBody>
      </p:sp>
      <p:sp>
        <p:nvSpPr>
          <p:cNvPr id="37" name="Right Arrow 36"/>
          <p:cNvSpPr/>
          <p:nvPr/>
        </p:nvSpPr>
        <p:spPr>
          <a:xfrm rot="5400000">
            <a:off x="4338546" y="5732075"/>
            <a:ext cx="451484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4" name="TextBox 3"/>
          <p:cNvSpPr txBox="1"/>
          <p:nvPr/>
        </p:nvSpPr>
        <p:spPr>
          <a:xfrm>
            <a:off x="2572419" y="6310805"/>
            <a:ext cx="4086578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RS" dirty="0" smtClean="0">
                <a:solidFill>
                  <a:schemeClr val="bg1"/>
                </a:solidFill>
              </a:rPr>
              <a:t>Такса за озакоњење зграде се не плаћа</a:t>
            </a:r>
            <a:endParaRPr lang="sr-Latn-RS" dirty="0">
              <a:solidFill>
                <a:schemeClr val="bg1"/>
              </a:solidFill>
            </a:endParaRPr>
          </a:p>
        </p:txBody>
      </p:sp>
      <p:sp>
        <p:nvSpPr>
          <p:cNvPr id="38" name="Right Arrow 37"/>
          <p:cNvSpPr/>
          <p:nvPr/>
        </p:nvSpPr>
        <p:spPr>
          <a:xfrm>
            <a:off x="5449607" y="3847382"/>
            <a:ext cx="699913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39" name="Right Arrow 38"/>
          <p:cNvSpPr/>
          <p:nvPr/>
        </p:nvSpPr>
        <p:spPr>
          <a:xfrm>
            <a:off x="5449608" y="4743490"/>
            <a:ext cx="699913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40" name="TextBox 39"/>
          <p:cNvSpPr txBox="1"/>
          <p:nvPr/>
        </p:nvSpPr>
        <p:spPr>
          <a:xfrm>
            <a:off x="6236273" y="3722776"/>
            <a:ext cx="19529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dirty="0" smtClean="0"/>
              <a:t>Поднет захтев за легализацију</a:t>
            </a:r>
            <a:endParaRPr lang="sr-Latn-RS" dirty="0"/>
          </a:p>
        </p:txBody>
      </p:sp>
      <p:sp>
        <p:nvSpPr>
          <p:cNvPr id="41" name="TextBox 40"/>
          <p:cNvSpPr txBox="1"/>
          <p:nvPr/>
        </p:nvSpPr>
        <p:spPr>
          <a:xfrm>
            <a:off x="6236273" y="4634814"/>
            <a:ext cx="22818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dirty="0" smtClean="0"/>
              <a:t>Није поднет захтев за легализацију</a:t>
            </a:r>
            <a:endParaRPr lang="sr-Latn-RS" dirty="0"/>
          </a:p>
        </p:txBody>
      </p:sp>
      <p:sp>
        <p:nvSpPr>
          <p:cNvPr id="42" name="Right Arrow 41"/>
          <p:cNvSpPr/>
          <p:nvPr/>
        </p:nvSpPr>
        <p:spPr>
          <a:xfrm>
            <a:off x="8595651" y="3831452"/>
            <a:ext cx="729608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43" name="Right Arrow 42"/>
          <p:cNvSpPr/>
          <p:nvPr/>
        </p:nvSpPr>
        <p:spPr>
          <a:xfrm>
            <a:off x="8595651" y="4746709"/>
            <a:ext cx="729608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44" name="TextBox 43"/>
          <p:cNvSpPr txBox="1"/>
          <p:nvPr/>
        </p:nvSpPr>
        <p:spPr>
          <a:xfrm>
            <a:off x="9391517" y="3722776"/>
            <a:ext cx="254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Плаћа се само такса за озакоњење</a:t>
            </a:r>
            <a:endParaRPr lang="sr-Latn-RS" dirty="0"/>
          </a:p>
        </p:txBody>
      </p:sp>
      <p:sp>
        <p:nvSpPr>
          <p:cNvPr id="45" name="TextBox 44"/>
          <p:cNvSpPr txBox="1"/>
          <p:nvPr/>
        </p:nvSpPr>
        <p:spPr>
          <a:xfrm>
            <a:off x="9391517" y="4572302"/>
            <a:ext cx="294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Извештај о затеченом стању објекта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Доказ о праву својине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Такса за озакоњење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07772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225" y="324822"/>
            <a:ext cx="11332395" cy="1740283"/>
          </a:xfrm>
        </p:spPr>
        <p:txBody>
          <a:bodyPr>
            <a:noAutofit/>
          </a:bodyPr>
          <a:lstStyle/>
          <a:p>
            <a:pPr algn="ctr"/>
            <a:r>
              <a:rPr lang="sr-Cyrl-RS" b="1" dirty="0" smtClean="0"/>
              <a:t>ЗАКОН О ПЛАНИРАЊУ И ИЗГРАДЊИ, ЧЛ. 145</a:t>
            </a:r>
            <a:r>
              <a:rPr lang="en-GB" b="1" dirty="0" smtClean="0"/>
              <a:t>.</a:t>
            </a:r>
            <a:r>
              <a:rPr lang="sr-Cyrl-RS" b="1" dirty="0" smtClean="0"/>
              <a:t> РЕКОНСТРУКЦИЈА, АДАПТАЦИЈА И САНАЦИЈА ОБЈЕКАТА</a:t>
            </a:r>
            <a:endParaRPr lang="sr-Latn-R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17897" y="2549478"/>
            <a:ext cx="19529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Поднет захтев за легализацију</a:t>
            </a:r>
            <a:endParaRPr lang="sr-Latn-R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17897" y="3954910"/>
            <a:ext cx="22818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Није поднет захтев за легализацију</a:t>
            </a:r>
            <a:endParaRPr lang="sr-Latn-RS" b="1" dirty="0"/>
          </a:p>
        </p:txBody>
      </p:sp>
      <p:sp>
        <p:nvSpPr>
          <p:cNvPr id="8" name="Right Arrow 7"/>
          <p:cNvSpPr/>
          <p:nvPr/>
        </p:nvSpPr>
        <p:spPr>
          <a:xfrm>
            <a:off x="5307117" y="2549478"/>
            <a:ext cx="729608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9" name="Right Arrow 8"/>
          <p:cNvSpPr/>
          <p:nvPr/>
        </p:nvSpPr>
        <p:spPr>
          <a:xfrm>
            <a:off x="5307117" y="4063586"/>
            <a:ext cx="729608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0" name="TextBox 9"/>
          <p:cNvSpPr txBox="1"/>
          <p:nvPr/>
        </p:nvSpPr>
        <p:spPr>
          <a:xfrm>
            <a:off x="7344119" y="2342118"/>
            <a:ext cx="294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Плаћа се само такса за озакоњење </a:t>
            </a:r>
            <a:r>
              <a:rPr lang="sr-Latn-RS" dirty="0" smtClean="0"/>
              <a:t>3</a:t>
            </a:r>
            <a:r>
              <a:rPr lang="sr-Cyrl-RS" dirty="0" smtClean="0"/>
              <a:t>.</a:t>
            </a:r>
            <a:r>
              <a:rPr lang="sr-Latn-RS" dirty="0" smtClean="0"/>
              <a:t>000 </a:t>
            </a:r>
            <a:r>
              <a:rPr lang="sr-Cyrl-RS" dirty="0" smtClean="0"/>
              <a:t>дин</a:t>
            </a:r>
            <a:endParaRPr lang="sr-Latn-R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7344119" y="3680182"/>
            <a:ext cx="294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Извештај о затеченом стању објекта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Доказ о праву својине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Такса за озакоњење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1446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288" y="365125"/>
            <a:ext cx="10593512" cy="1325563"/>
          </a:xfrm>
        </p:spPr>
        <p:txBody>
          <a:bodyPr/>
          <a:lstStyle/>
          <a:p>
            <a:pPr algn="ctr"/>
            <a:r>
              <a:rPr lang="sr-Cyrl-RS" b="1" dirty="0" smtClean="0"/>
              <a:t>ПРОИЗВОДНИ И СКЛАДИШНИ ОБЈЕКТИ</a:t>
            </a:r>
            <a:endParaRPr lang="sr-Latn-R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78846" y="2419361"/>
            <a:ext cx="19529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Поднет захтев за легализацију</a:t>
            </a:r>
            <a:endParaRPr lang="sr-Latn-R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278846" y="4058610"/>
            <a:ext cx="22818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Није поднет захтев за легализацију</a:t>
            </a:r>
            <a:endParaRPr lang="sr-Latn-RS" b="1" dirty="0"/>
          </a:p>
        </p:txBody>
      </p:sp>
      <p:sp>
        <p:nvSpPr>
          <p:cNvPr id="8" name="Right Arrow 7"/>
          <p:cNvSpPr/>
          <p:nvPr/>
        </p:nvSpPr>
        <p:spPr>
          <a:xfrm>
            <a:off x="5032744" y="2528039"/>
            <a:ext cx="729608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9" name="Right Arrow 8"/>
          <p:cNvSpPr/>
          <p:nvPr/>
        </p:nvSpPr>
        <p:spPr>
          <a:xfrm>
            <a:off x="5087592" y="4065857"/>
            <a:ext cx="729608" cy="42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0" name="TextBox 9"/>
          <p:cNvSpPr txBox="1"/>
          <p:nvPr/>
        </p:nvSpPr>
        <p:spPr>
          <a:xfrm>
            <a:off x="7344119" y="2310685"/>
            <a:ext cx="294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Плаћа се само такса за озакоњење </a:t>
            </a:r>
            <a:r>
              <a:rPr lang="sr-Latn-RS" dirty="0" smtClean="0"/>
              <a:t>3</a:t>
            </a:r>
            <a:r>
              <a:rPr lang="sr-Cyrl-RS" dirty="0" smtClean="0"/>
              <a:t>.</a:t>
            </a:r>
            <a:r>
              <a:rPr lang="sr-Latn-RS" dirty="0" smtClean="0"/>
              <a:t>000 </a:t>
            </a:r>
            <a:r>
              <a:rPr lang="sr-Cyrl-RS" dirty="0" smtClean="0"/>
              <a:t>дин</a:t>
            </a:r>
            <a:endParaRPr lang="sr-Latn-R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7344119" y="3680182"/>
            <a:ext cx="294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Извештај о затеченом стању објекта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Доказ о праву својине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Такса за озакоњење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37607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806</Words>
  <Application>Microsoft Office PowerPoint</Application>
  <PresentationFormat>Widescreen</PresentationFormat>
  <Paragraphs>171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Theme</vt:lpstr>
      <vt:lpstr>ОЗАКОЊЕЊЕ</vt:lpstr>
      <vt:lpstr>ПРЕСЕК СТАЊА</vt:lpstr>
      <vt:lpstr>PowerPoint Presentation</vt:lpstr>
      <vt:lpstr>PowerPoint Presentation</vt:lpstr>
      <vt:lpstr>ОБЈЕКТИ ЗА СТАНОВАЊЕ – ПОРОДИЧНЕ КУЋЕ до 100 м2</vt:lpstr>
      <vt:lpstr>ПОРОДИЧНЕ КУЋЕ</vt:lpstr>
      <vt:lpstr>СТАНОВИ</vt:lpstr>
      <vt:lpstr>ЗАКОН О ПЛАНИРАЊУ И ИЗГРАДЊИ, ЧЛ. 145. РЕКОНСТРУКЦИЈА, АДАПТАЦИЈА И САНАЦИЈА ОБЈЕКАТА</vt:lpstr>
      <vt:lpstr>ПРОИЗВОДНИ И СКЛАДИШНИ ОБЈЕКТИ</vt:lpstr>
      <vt:lpstr>КОМЕРЦИЈАЛНИ ОБЈЕКТИ</vt:lpstr>
      <vt:lpstr>ШТА СЕ ВИШЕ НЕ ПЛАЋА</vt:lpstr>
      <vt:lpstr>ЗА 18 ГОДИНА ДОНЕТО ЈЕ ПЕТ ЗАКОНА О ЛЕГАЛИЗАЦИЈИ НЕЗАКОНИТО ИЗГРАЂЕНИХ ОБЈЕКАТА</vt:lpstr>
      <vt:lpstr>РОКОВИ ЗА ОЗАКОЊЕЊЕ НЕЛЕГАЛНЕ ГРАДЊЕ:</vt:lpstr>
      <vt:lpstr>PowerPoint Presentation</vt:lpstr>
      <vt:lpstr>ПРАВНЕ ПОСЛЕДИЦЕ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ОЗАКОЊЕЊЕ</dc:title>
  <dc:creator>Aleksandar</dc:creator>
  <cp:lastModifiedBy>Aleksandar</cp:lastModifiedBy>
  <cp:revision>50</cp:revision>
  <cp:lastPrinted>2015-09-15T08:52:44Z</cp:lastPrinted>
  <dcterms:created xsi:type="dcterms:W3CDTF">2015-09-14T09:27:29Z</dcterms:created>
  <dcterms:modified xsi:type="dcterms:W3CDTF">2015-09-15T10:05:10Z</dcterms:modified>
</cp:coreProperties>
</file>