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75" r:id="rId3"/>
    <p:sldId id="276" r:id="rId4"/>
    <p:sldId id="279" r:id="rId5"/>
    <p:sldId id="268" r:id="rId6"/>
    <p:sldId id="293" r:id="rId7"/>
    <p:sldId id="294" r:id="rId8"/>
    <p:sldId id="295" r:id="rId9"/>
    <p:sldId id="298" r:id="rId10"/>
    <p:sldId id="299" r:id="rId11"/>
    <p:sldId id="302" r:id="rId12"/>
    <p:sldId id="296" r:id="rId13"/>
    <p:sldId id="291" r:id="rId14"/>
    <p:sldId id="305" r:id="rId15"/>
    <p:sldId id="304" r:id="rId16"/>
    <p:sldId id="28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97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465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028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9305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22052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396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8405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577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093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1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118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154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691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992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90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425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93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Функционисање </a:t>
            </a:r>
            <a:br>
              <a:rPr lang="sr-Cyrl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критичне инфраструктуре </a:t>
            </a:r>
            <a:br>
              <a:rPr lang="sr-Cyrl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ванредним ситуацијама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806" y="4050833"/>
            <a:ext cx="8411197" cy="1096899"/>
          </a:xfrm>
        </p:spPr>
        <p:txBody>
          <a:bodyPr/>
          <a:lstStyle/>
          <a:p>
            <a:r>
              <a:rPr lang="sr-Cyrl-CS" dirty="0" smtClean="0"/>
              <a:t>Радионица 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Одговор у ванредним ситуацијама проузрокованих поплавама – искуства и научене лекције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r>
              <a:rPr lang="sr-Cyrl-CS" sz="1600" dirty="0" smtClean="0"/>
              <a:t>11. септембар 2014. године</a:t>
            </a:r>
            <a:endParaRPr lang="en-US" sz="16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353" y="100359"/>
            <a:ext cx="1364721" cy="198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053166" y="668908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</a:t>
            </a:r>
          </a:p>
          <a:p>
            <a:pPr algn="l"/>
            <a:r>
              <a:rPr lang="sr-Cyrl-C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 и инфраструктуре</a:t>
            </a:r>
          </a:p>
          <a:p>
            <a:pPr algn="l"/>
            <a:r>
              <a:rPr lang="sr-Cyrl-C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</p:spTree>
    <p:extLst>
      <p:ext uri="{BB962C8B-B14F-4D97-AF65-F5344CB8AC3E}">
        <p14:creationId xmlns:p14="http://schemas.microsoft.com/office/powerpoint/2010/main" xmlns="" val="41328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 које се односе на хитну санацију инфраструктуре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568911"/>
            <a:ext cx="9024231" cy="441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CS" sz="2000" dirty="0" smtClean="0"/>
          </a:p>
          <a:p>
            <a:pPr lvl="0"/>
            <a:r>
              <a:rPr lang="sr-Cyrl-CS" sz="1400" dirty="0"/>
              <a:t>Истражни радови на активираним клизиштима;</a:t>
            </a:r>
            <a:endParaRPr lang="en-US" sz="1400" dirty="0"/>
          </a:p>
          <a:p>
            <a:pPr lvl="0"/>
            <a:r>
              <a:rPr lang="sr-Cyrl-CS" sz="1400" dirty="0"/>
              <a:t>Тестирање носивости конструкција оштећених објеката; </a:t>
            </a:r>
            <a:endParaRPr lang="en-US" sz="1400" dirty="0"/>
          </a:p>
          <a:p>
            <a:pPr lvl="0"/>
            <a:r>
              <a:rPr lang="sr-Cyrl-CS" sz="1400" dirty="0"/>
              <a:t>Израда пројектно-техничке документације за санацију клизишта и обнову објеката  инфраструктуре;</a:t>
            </a:r>
            <a:endParaRPr lang="en-US" sz="1400" dirty="0"/>
          </a:p>
          <a:p>
            <a:pPr lvl="0"/>
            <a:r>
              <a:rPr lang="sr-Latn-RS" sz="1400" dirty="0" err="1"/>
              <a:t>Радови</a:t>
            </a:r>
            <a:r>
              <a:rPr lang="sr-Latn-RS" sz="1400" dirty="0"/>
              <a:t> </a:t>
            </a:r>
            <a:r>
              <a:rPr lang="sr-Latn-RS" sz="1400" dirty="0" err="1"/>
              <a:t>на</a:t>
            </a:r>
            <a:r>
              <a:rPr lang="sr-Latn-RS" sz="1400" dirty="0"/>
              <a:t> </a:t>
            </a:r>
            <a:r>
              <a:rPr lang="sr-Latn-RS" sz="1400" dirty="0" err="1"/>
              <a:t>изради</a:t>
            </a:r>
            <a:r>
              <a:rPr lang="sr-Latn-RS" sz="1400" dirty="0"/>
              <a:t> </a:t>
            </a:r>
            <a:r>
              <a:rPr lang="sr-Latn-RS" sz="1400" dirty="0" err="1"/>
              <a:t>привремених</a:t>
            </a:r>
            <a:r>
              <a:rPr lang="sr-Latn-RS" sz="1400" dirty="0"/>
              <a:t> </a:t>
            </a:r>
            <a:r>
              <a:rPr lang="sr-Latn-RS" sz="1400" dirty="0" err="1"/>
              <a:t>насипа</a:t>
            </a:r>
            <a:r>
              <a:rPr lang="sr-Latn-RS" sz="1400" dirty="0"/>
              <a:t> </a:t>
            </a:r>
            <a:r>
              <a:rPr lang="sr-Latn-RS" sz="1400" dirty="0" err="1"/>
              <a:t>за</a:t>
            </a:r>
            <a:r>
              <a:rPr lang="sr-Latn-RS" sz="1400" dirty="0"/>
              <a:t> </a:t>
            </a:r>
            <a:r>
              <a:rPr lang="sr-Latn-RS" sz="1400" dirty="0" err="1"/>
              <a:t>усмеравање</a:t>
            </a:r>
            <a:r>
              <a:rPr lang="sr-Latn-RS" sz="1400" dirty="0"/>
              <a:t> </a:t>
            </a:r>
            <a:r>
              <a:rPr lang="sr-Latn-RS" sz="1400" dirty="0" err="1"/>
              <a:t>воде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Постављање</a:t>
            </a:r>
            <a:r>
              <a:rPr lang="sr-Latn-RS" sz="1400" dirty="0"/>
              <a:t> </a:t>
            </a:r>
            <a:r>
              <a:rPr lang="sr-Latn-RS" sz="1400" dirty="0" err="1"/>
              <a:t>привремених</a:t>
            </a:r>
            <a:r>
              <a:rPr lang="sr-Latn-RS" sz="1400" dirty="0"/>
              <a:t> </a:t>
            </a:r>
            <a:r>
              <a:rPr lang="sr-Latn-RS" sz="1400" dirty="0" err="1"/>
              <a:t>ограда</a:t>
            </a:r>
            <a:r>
              <a:rPr lang="sr-Latn-RS" sz="1400" dirty="0"/>
              <a:t> </a:t>
            </a:r>
            <a:r>
              <a:rPr lang="sr-Latn-RS" sz="1400" dirty="0" err="1"/>
              <a:t>на</a:t>
            </a:r>
            <a:r>
              <a:rPr lang="sr-Latn-RS" sz="1400" dirty="0"/>
              <a:t> </a:t>
            </a:r>
            <a:r>
              <a:rPr lang="sr-Latn-RS" sz="1400" dirty="0" err="1"/>
              <a:t>објектима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 smtClean="0"/>
              <a:t>Санација</a:t>
            </a:r>
            <a:r>
              <a:rPr lang="sr-Latn-RS" sz="1400" dirty="0" smtClean="0"/>
              <a:t> </a:t>
            </a:r>
            <a:r>
              <a:rPr lang="sr-Latn-RS" sz="1400" dirty="0" err="1"/>
              <a:t>критичних</a:t>
            </a:r>
            <a:r>
              <a:rPr lang="sr-Latn-RS" sz="1400" dirty="0"/>
              <a:t> </a:t>
            </a:r>
            <a:r>
              <a:rPr lang="sr-Latn-RS" sz="1400" dirty="0" err="1"/>
              <a:t>одрона</a:t>
            </a:r>
            <a:r>
              <a:rPr lang="sr-Latn-RS" sz="1400" dirty="0"/>
              <a:t> и </a:t>
            </a:r>
            <a:r>
              <a:rPr lang="sr-Latn-RS" sz="1400" dirty="0" err="1"/>
              <a:t>осулина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Израда</a:t>
            </a:r>
            <a:r>
              <a:rPr lang="sr-Latn-RS" sz="1400" dirty="0"/>
              <a:t> </a:t>
            </a:r>
            <a:r>
              <a:rPr lang="sr-Latn-RS" sz="1400" dirty="0" err="1"/>
              <a:t>привремених</a:t>
            </a:r>
            <a:r>
              <a:rPr lang="sr-Latn-RS" sz="1400" dirty="0"/>
              <a:t> </a:t>
            </a:r>
            <a:r>
              <a:rPr lang="sr-Latn-RS" sz="1400" dirty="0" err="1"/>
              <a:t>потпорних</a:t>
            </a:r>
            <a:r>
              <a:rPr lang="sr-Latn-RS" sz="1400" dirty="0"/>
              <a:t> </a:t>
            </a:r>
            <a:r>
              <a:rPr lang="sr-Latn-RS" sz="1400" dirty="0" err="1"/>
              <a:t>зидова</a:t>
            </a:r>
            <a:r>
              <a:rPr lang="sr-Latn-RS" sz="1400" dirty="0"/>
              <a:t> у </a:t>
            </a:r>
            <a:r>
              <a:rPr lang="sr-Latn-RS" sz="1400" dirty="0" err="1"/>
              <a:t>циљу</a:t>
            </a:r>
            <a:r>
              <a:rPr lang="sr-Latn-RS" sz="1400" dirty="0"/>
              <a:t> </a:t>
            </a:r>
            <a:r>
              <a:rPr lang="sr-Latn-RS" sz="1400" dirty="0" err="1"/>
              <a:t>спречавања</a:t>
            </a:r>
            <a:r>
              <a:rPr lang="sr-Latn-RS" sz="1400" dirty="0"/>
              <a:t> </a:t>
            </a:r>
            <a:r>
              <a:rPr lang="sr-Latn-RS" sz="1400" dirty="0" err="1"/>
              <a:t>или</a:t>
            </a:r>
            <a:r>
              <a:rPr lang="sr-Latn-RS" sz="1400" dirty="0"/>
              <a:t> </a:t>
            </a:r>
            <a:r>
              <a:rPr lang="sr-Latn-RS" sz="1400" dirty="0" err="1"/>
              <a:t>успоравања</a:t>
            </a:r>
            <a:r>
              <a:rPr lang="sr-Latn-RS" sz="1400" dirty="0"/>
              <a:t> </a:t>
            </a:r>
            <a:r>
              <a:rPr lang="sr-Latn-RS" sz="1400" dirty="0" err="1"/>
              <a:t>клизишта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Cyrl-CS" sz="1400" dirty="0"/>
              <a:t>Санација клизишта која су обуставила проток саобраћаја;</a:t>
            </a:r>
            <a:endParaRPr lang="en-US" sz="1400" dirty="0"/>
          </a:p>
          <a:p>
            <a:pPr lvl="0"/>
            <a:r>
              <a:rPr lang="sr-Latn-RS" sz="1400" dirty="0" err="1"/>
              <a:t>Санација</a:t>
            </a:r>
            <a:r>
              <a:rPr lang="sr-Latn-RS" sz="1400" dirty="0"/>
              <a:t>  </a:t>
            </a:r>
            <a:r>
              <a:rPr lang="sr-Latn-RS" sz="1400" dirty="0" err="1"/>
              <a:t>железничке</a:t>
            </a:r>
            <a:r>
              <a:rPr lang="sr-Latn-RS" sz="1400" dirty="0"/>
              <a:t> </a:t>
            </a:r>
            <a:r>
              <a:rPr lang="sr-Latn-RS" sz="1400" dirty="0" err="1"/>
              <a:t>инфраструктуре</a:t>
            </a:r>
            <a:r>
              <a:rPr lang="sr-Latn-RS" sz="1400" dirty="0"/>
              <a:t> (</a:t>
            </a:r>
            <a:r>
              <a:rPr lang="sr-Latn-RS" sz="1400" dirty="0" err="1"/>
              <a:t>пруга</a:t>
            </a:r>
            <a:r>
              <a:rPr lang="sr-Latn-RS" sz="1400" dirty="0"/>
              <a:t> и </a:t>
            </a:r>
            <a:r>
              <a:rPr lang="sr-Latn-RS" sz="1400" dirty="0" err="1"/>
              <a:t>објеката</a:t>
            </a:r>
            <a:r>
              <a:rPr lang="sr-Latn-RS" sz="1400" dirty="0"/>
              <a:t>) у </a:t>
            </a:r>
            <a:r>
              <a:rPr lang="sr-Latn-RS" sz="1400" dirty="0" err="1"/>
              <a:t>циљу</a:t>
            </a:r>
            <a:r>
              <a:rPr lang="sr-Latn-RS" sz="1400" dirty="0"/>
              <a:t> </a:t>
            </a:r>
            <a:r>
              <a:rPr lang="sr-Latn-RS" sz="1400" dirty="0" err="1"/>
              <a:t>успостављања</a:t>
            </a:r>
            <a:r>
              <a:rPr lang="sr-Latn-RS" sz="1400" dirty="0"/>
              <a:t> </a:t>
            </a:r>
            <a:r>
              <a:rPr lang="sr-Latn-RS" sz="1400" dirty="0" err="1"/>
              <a:t>саобраћаја</a:t>
            </a:r>
            <a:r>
              <a:rPr lang="sr-Latn-RS" sz="1400" dirty="0"/>
              <a:t> </a:t>
            </a:r>
            <a:r>
              <a:rPr lang="sr-Latn-RS" sz="1400" dirty="0" err="1"/>
              <a:t>на</a:t>
            </a:r>
            <a:r>
              <a:rPr lang="sr-Latn-RS" sz="1400" dirty="0"/>
              <a:t> </a:t>
            </a:r>
            <a:r>
              <a:rPr lang="sr-Latn-RS" sz="1400" dirty="0" err="1"/>
              <a:t>железничким</a:t>
            </a:r>
            <a:r>
              <a:rPr lang="sr-Latn-RS" sz="1400" dirty="0"/>
              <a:t> </a:t>
            </a:r>
            <a:r>
              <a:rPr lang="sr-Latn-RS" sz="1400" dirty="0" err="1"/>
              <a:t>пругама</a:t>
            </a:r>
            <a:r>
              <a:rPr lang="sr-Latn-RS" sz="1400" dirty="0"/>
              <a:t> </a:t>
            </a:r>
            <a:r>
              <a:rPr lang="sr-Latn-RS" sz="1400" dirty="0" err="1"/>
              <a:t>где</a:t>
            </a:r>
            <a:r>
              <a:rPr lang="sr-Latn-RS" sz="1400" dirty="0"/>
              <a:t> </a:t>
            </a:r>
            <a:r>
              <a:rPr lang="sr-Latn-RS" sz="1400" dirty="0" err="1"/>
              <a:t>је</a:t>
            </a:r>
            <a:r>
              <a:rPr lang="sr-Latn-RS" sz="1400" dirty="0"/>
              <a:t> </a:t>
            </a:r>
            <a:r>
              <a:rPr lang="sr-Latn-RS" sz="1400" dirty="0" err="1"/>
              <a:t>саобраћај</a:t>
            </a:r>
            <a:r>
              <a:rPr lang="sr-Latn-RS" sz="1400" dirty="0"/>
              <a:t> у </a:t>
            </a:r>
            <a:r>
              <a:rPr lang="sr-Latn-RS" sz="1400" dirty="0" err="1"/>
              <a:t>прекиду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Обезбеђивање</a:t>
            </a:r>
            <a:r>
              <a:rPr lang="sr-Latn-RS" sz="1400" dirty="0"/>
              <a:t> </a:t>
            </a:r>
            <a:r>
              <a:rPr lang="sr-Latn-RS" sz="1400" dirty="0" err="1"/>
              <a:t>проходности</a:t>
            </a:r>
            <a:r>
              <a:rPr lang="sr-Latn-RS" sz="1400" dirty="0"/>
              <a:t> </a:t>
            </a:r>
            <a:r>
              <a:rPr lang="sr-Latn-RS" sz="1400" dirty="0" err="1"/>
              <a:t>јавних</a:t>
            </a:r>
            <a:r>
              <a:rPr lang="sr-Latn-RS" sz="1400" dirty="0"/>
              <a:t> </a:t>
            </a:r>
            <a:r>
              <a:rPr lang="sr-Latn-RS" sz="1400" dirty="0" err="1"/>
              <a:t>путева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Постављање</a:t>
            </a:r>
            <a:r>
              <a:rPr lang="sr-Latn-RS" sz="1400" dirty="0"/>
              <a:t> </a:t>
            </a:r>
            <a:r>
              <a:rPr lang="sr-Latn-RS" sz="1400" dirty="0" err="1"/>
              <a:t>сигнализације</a:t>
            </a:r>
            <a:r>
              <a:rPr lang="sr-Latn-RS" sz="1400" dirty="0"/>
              <a:t> и </a:t>
            </a:r>
            <a:r>
              <a:rPr lang="sr-Latn-RS" sz="1400" dirty="0" err="1"/>
              <a:t>опреме</a:t>
            </a:r>
            <a:r>
              <a:rPr lang="sr-Latn-RS" sz="1400" dirty="0"/>
              <a:t> </a:t>
            </a:r>
            <a:r>
              <a:rPr lang="sr-Latn-RS" sz="1400" dirty="0" err="1"/>
              <a:t>која</a:t>
            </a:r>
            <a:r>
              <a:rPr lang="sr-Latn-RS" sz="1400" dirty="0"/>
              <a:t> </a:t>
            </a:r>
            <a:r>
              <a:rPr lang="sr-Latn-RS" sz="1400" dirty="0" err="1"/>
              <a:t>побољшава</a:t>
            </a:r>
            <a:r>
              <a:rPr lang="sr-Latn-RS" sz="1400" dirty="0"/>
              <a:t> </a:t>
            </a:r>
            <a:r>
              <a:rPr lang="sr-Latn-RS" sz="1400" dirty="0" err="1"/>
              <a:t>безбедност</a:t>
            </a:r>
            <a:r>
              <a:rPr lang="sr-Latn-RS" sz="1400" dirty="0"/>
              <a:t> </a:t>
            </a:r>
            <a:r>
              <a:rPr lang="sr-Latn-RS" sz="1400" dirty="0" err="1"/>
              <a:t>учесника</a:t>
            </a:r>
            <a:r>
              <a:rPr lang="sr-Latn-RS" sz="1400" dirty="0"/>
              <a:t> у </a:t>
            </a:r>
            <a:r>
              <a:rPr lang="sr-Latn-RS" sz="1400" dirty="0" err="1"/>
              <a:t>саобраћају</a:t>
            </a:r>
            <a:r>
              <a:rPr lang="sr-Latn-RS" sz="1400" dirty="0"/>
              <a:t> </a:t>
            </a:r>
            <a:r>
              <a:rPr lang="sr-Latn-RS" sz="1400" dirty="0" err="1"/>
              <a:t>на</a:t>
            </a:r>
            <a:r>
              <a:rPr lang="sr-Latn-RS" sz="1400" dirty="0"/>
              <a:t> </a:t>
            </a:r>
            <a:r>
              <a:rPr lang="sr-Latn-RS" sz="1400" dirty="0" err="1"/>
              <a:t>оштећеној</a:t>
            </a:r>
            <a:r>
              <a:rPr lang="sr-Latn-RS" sz="1400" dirty="0"/>
              <a:t> </a:t>
            </a:r>
            <a:r>
              <a:rPr lang="sr-Latn-RS" sz="1400" dirty="0" err="1" smtClean="0"/>
              <a:t>деоници</a:t>
            </a:r>
            <a:r>
              <a:rPr lang="sr-Cyrl-CS" sz="1400" dirty="0" smtClean="0"/>
              <a:t>…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147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822266" cy="1320800"/>
          </a:xfrm>
        </p:spPr>
        <p:txBody>
          <a:bodyPr>
            <a:noAutofit/>
          </a:bodyPr>
          <a:lstStyle/>
          <a:p>
            <a:pPr lvl="0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 које се односе на функционалну обнову инфраструктуре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568911"/>
            <a:ext cx="9304866" cy="441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CS" sz="2000" dirty="0" smtClean="0"/>
          </a:p>
          <a:p>
            <a:pPr lvl="0"/>
            <a:r>
              <a:rPr lang="sr-Latn-RS" sz="1400" dirty="0" err="1"/>
              <a:t>Инжењерско-геолошки</a:t>
            </a:r>
            <a:r>
              <a:rPr lang="sr-Latn-RS" sz="1400" dirty="0"/>
              <a:t> и </a:t>
            </a:r>
            <a:r>
              <a:rPr lang="sr-Latn-RS" sz="1400" dirty="0" err="1"/>
              <a:t>геотехнички</a:t>
            </a:r>
            <a:r>
              <a:rPr lang="sr-Latn-RS" sz="1400" dirty="0"/>
              <a:t> </a:t>
            </a:r>
            <a:r>
              <a:rPr lang="sr-Latn-RS" sz="1400" dirty="0" err="1"/>
              <a:t>истражни</a:t>
            </a:r>
            <a:r>
              <a:rPr lang="sr-Latn-RS" sz="1400" dirty="0"/>
              <a:t> </a:t>
            </a:r>
            <a:r>
              <a:rPr lang="sr-Latn-RS" sz="1400" dirty="0" err="1"/>
              <a:t>радови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Cyrl-CS" sz="1400" dirty="0" smtClean="0"/>
              <a:t>Санација </a:t>
            </a:r>
            <a:r>
              <a:rPr lang="sr-Cyrl-CS" sz="1400" dirty="0"/>
              <a:t>клизишта која потенцијално угрожавају безбедност саобраћаја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Cyrl-CS" sz="1400" dirty="0"/>
              <a:t>Заштита косина усека и насипа и других еродираних површина;</a:t>
            </a:r>
            <a:endParaRPr lang="en-US" sz="1400" dirty="0"/>
          </a:p>
          <a:p>
            <a:pPr lvl="0"/>
            <a:r>
              <a:rPr lang="sr-Cyrl-CS" sz="1400" dirty="0"/>
              <a:t>Санација одрона и </a:t>
            </a:r>
            <a:r>
              <a:rPr lang="sr-Cyrl-CS" sz="1400" dirty="0" err="1"/>
              <a:t>осулина</a:t>
            </a:r>
            <a:r>
              <a:rPr lang="sr-Cyrl-CS" sz="1400" dirty="0"/>
              <a:t>;</a:t>
            </a:r>
            <a:endParaRPr lang="en-US" sz="1400" dirty="0"/>
          </a:p>
          <a:p>
            <a:pPr lvl="0"/>
            <a:r>
              <a:rPr lang="sr-Cyrl-CS" sz="1400" dirty="0"/>
              <a:t>Израда пројектно-техничке документације за обнову </a:t>
            </a:r>
            <a:r>
              <a:rPr lang="sr-Latn-RS" sz="1400" dirty="0" err="1"/>
              <a:t>грађевинске</a:t>
            </a:r>
            <a:r>
              <a:rPr lang="sr-Latn-RS" sz="1400" dirty="0"/>
              <a:t> и </a:t>
            </a:r>
            <a:r>
              <a:rPr lang="sr-Latn-RS" sz="1400" dirty="0" err="1"/>
              <a:t>електротехничке</a:t>
            </a:r>
            <a:r>
              <a:rPr lang="sr-Latn-RS" sz="1400" dirty="0"/>
              <a:t> </a:t>
            </a:r>
            <a:r>
              <a:rPr lang="sr-Latn-RS" sz="1400" dirty="0" err="1"/>
              <a:t>железничке</a:t>
            </a:r>
            <a:r>
              <a:rPr lang="sr-Latn-RS" sz="1400" dirty="0"/>
              <a:t> </a:t>
            </a:r>
            <a:r>
              <a:rPr lang="sr-Latn-RS" sz="1400" dirty="0" err="1"/>
              <a:t>инфраструктуре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Обнова</a:t>
            </a:r>
            <a:r>
              <a:rPr lang="sr-Latn-RS" sz="1400" dirty="0"/>
              <a:t> </a:t>
            </a:r>
            <a:r>
              <a:rPr lang="sr-Latn-RS" sz="1400" dirty="0" err="1"/>
              <a:t>грађевинске</a:t>
            </a:r>
            <a:r>
              <a:rPr lang="sr-Latn-RS" sz="1400" dirty="0"/>
              <a:t> и </a:t>
            </a:r>
            <a:r>
              <a:rPr lang="sr-Latn-RS" sz="1400" dirty="0" err="1"/>
              <a:t>електротехничке</a:t>
            </a:r>
            <a:r>
              <a:rPr lang="sr-Latn-RS" sz="1400" dirty="0"/>
              <a:t> </a:t>
            </a:r>
            <a:r>
              <a:rPr lang="sr-Latn-RS" sz="1400" dirty="0" err="1"/>
              <a:t>железничке</a:t>
            </a:r>
            <a:r>
              <a:rPr lang="sr-Latn-RS" sz="1400" dirty="0"/>
              <a:t> </a:t>
            </a:r>
            <a:r>
              <a:rPr lang="sr-Latn-RS" sz="1400" dirty="0" err="1"/>
              <a:t>инфраструктуре</a:t>
            </a:r>
            <a:r>
              <a:rPr lang="sr-Latn-RS" sz="1400" dirty="0"/>
              <a:t>  – </a:t>
            </a:r>
            <a:r>
              <a:rPr lang="sr-Latn-RS" sz="1400" dirty="0" err="1"/>
              <a:t>делимична</a:t>
            </a:r>
            <a:r>
              <a:rPr lang="sr-Latn-RS" sz="1400" dirty="0"/>
              <a:t> и </a:t>
            </a:r>
            <a:r>
              <a:rPr lang="sr-Latn-RS" sz="1400" dirty="0" err="1"/>
              <a:t>трајна</a:t>
            </a:r>
            <a:r>
              <a:rPr lang="sr-Latn-RS" sz="1400" dirty="0"/>
              <a:t> </a:t>
            </a:r>
            <a:r>
              <a:rPr lang="sr-Latn-RS" sz="1400" dirty="0" err="1"/>
              <a:t>санација</a:t>
            </a:r>
            <a:r>
              <a:rPr lang="sr-Latn-RS" sz="1400" dirty="0"/>
              <a:t> </a:t>
            </a:r>
            <a:r>
              <a:rPr lang="sr-Latn-RS" sz="1400" dirty="0" err="1"/>
              <a:t>пруга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Cyrl-CS" sz="1400" dirty="0"/>
              <a:t>Израда пројектно-техничке документације за обнову јавних путева и обнову путних објеката;</a:t>
            </a:r>
            <a:endParaRPr lang="en-US" sz="1400" dirty="0"/>
          </a:p>
          <a:p>
            <a:pPr lvl="0"/>
            <a:r>
              <a:rPr lang="sr-Latn-RS" sz="1400" dirty="0" err="1"/>
              <a:t>Обнова</a:t>
            </a:r>
            <a:r>
              <a:rPr lang="sr-Latn-RS" sz="1400" dirty="0"/>
              <a:t> </a:t>
            </a:r>
            <a:r>
              <a:rPr lang="sr-Latn-RS" sz="1400" dirty="0" err="1"/>
              <a:t>јавних</a:t>
            </a:r>
            <a:r>
              <a:rPr lang="sr-Latn-RS" sz="1400" dirty="0"/>
              <a:t> </a:t>
            </a:r>
            <a:r>
              <a:rPr lang="sr-Latn-RS" sz="1400" dirty="0" err="1"/>
              <a:t>путева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Latn-RS" sz="1400" dirty="0" err="1"/>
              <a:t>Обнова</a:t>
            </a:r>
            <a:r>
              <a:rPr lang="sr-Latn-RS" sz="1400" dirty="0"/>
              <a:t> и </a:t>
            </a:r>
            <a:r>
              <a:rPr lang="sr-Latn-RS" sz="1400" dirty="0" err="1"/>
              <a:t>уређење</a:t>
            </a:r>
            <a:r>
              <a:rPr lang="sr-Latn-RS" sz="1400" dirty="0"/>
              <a:t> </a:t>
            </a:r>
            <a:r>
              <a:rPr lang="sr-Latn-RS" sz="1400" dirty="0" err="1"/>
              <a:t>система</a:t>
            </a:r>
            <a:r>
              <a:rPr lang="sr-Latn-RS" sz="1400" dirty="0"/>
              <a:t> </a:t>
            </a:r>
            <a:r>
              <a:rPr lang="sr-Latn-RS" sz="1400" dirty="0" err="1"/>
              <a:t>за</a:t>
            </a:r>
            <a:r>
              <a:rPr lang="sr-Latn-RS" sz="1400" dirty="0"/>
              <a:t> </a:t>
            </a:r>
            <a:r>
              <a:rPr lang="sr-Latn-RS" sz="1400" dirty="0" err="1"/>
              <a:t>одводњавање</a:t>
            </a:r>
            <a:r>
              <a:rPr lang="sr-Latn-RS" sz="1400" dirty="0"/>
              <a:t>;</a:t>
            </a:r>
            <a:endParaRPr lang="en-US" sz="1400" dirty="0"/>
          </a:p>
          <a:p>
            <a:pPr lvl="0"/>
            <a:r>
              <a:rPr lang="sr-Cyrl-CS" sz="1400" dirty="0"/>
              <a:t>Обнова путних објеката: друмских мостова, надвожњака, подвожњака и вијадукта;</a:t>
            </a:r>
            <a:endParaRPr lang="en-US" sz="1400" dirty="0"/>
          </a:p>
          <a:p>
            <a:pPr lvl="0"/>
            <a:r>
              <a:rPr lang="sr-Cyrl-CS" sz="1400" dirty="0"/>
              <a:t>Уређење </a:t>
            </a:r>
            <a:r>
              <a:rPr lang="sr-Cyrl-CS" sz="1400" dirty="0" err="1"/>
              <a:t>водотокова</a:t>
            </a:r>
            <a:r>
              <a:rPr lang="sr-Cyrl-CS" sz="1400" dirty="0"/>
              <a:t> у зони мостова и других места где водоток угрожава јавни </a:t>
            </a:r>
            <a:r>
              <a:rPr lang="sr-Cyrl-CS" sz="1400" dirty="0" smtClean="0"/>
              <a:t>пут…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86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Финансирање инфраструктурне санације и реконструкције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568911"/>
            <a:ext cx="9079987" cy="441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sr-Cyrl-CS" dirty="0"/>
              <a:t>Радови на рехабилитацији железничке инфраструктуре, оштећене у току поплава, делом су финансирани од стране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Железнице Србије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АД</a:t>
            </a:r>
            <a:r>
              <a:rPr lang="sr-Cyrl-CS" dirty="0" smtClean="0"/>
              <a:t>, </a:t>
            </a:r>
            <a:r>
              <a:rPr lang="sr-Cyrl-CS" dirty="0"/>
              <a:t>а делом из Буџета Републике Србије кроз субвенционисане </a:t>
            </a:r>
            <a:r>
              <a:rPr lang="sr-Cyrl-CS" dirty="0" smtClean="0"/>
              <a:t>фондове односно измењени ГПП.</a:t>
            </a:r>
            <a:endParaRPr lang="sr-Cyrl-CS" dirty="0" smtClean="0"/>
          </a:p>
          <a:p>
            <a:r>
              <a:rPr lang="ru-RU" dirty="0"/>
              <a:t>Прерасподелом  и  реалокацијом  дела  сопствених  средстава  одобрених Програмом пословања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ЈП „Путеви Србије” </a:t>
            </a:r>
            <a:r>
              <a:rPr lang="ru-RU" dirty="0"/>
              <a:t>обезбеђена су средства за израду пројектно-техничке документације за хитну санацију јавних путева. </a:t>
            </a:r>
            <a:endParaRPr lang="ru-RU" dirty="0" smtClean="0"/>
          </a:p>
          <a:p>
            <a:r>
              <a:rPr lang="sr-Cyrl-RS" dirty="0" smtClean="0"/>
              <a:t>Поред измењеног ГПП сагласно новим околностима, </a:t>
            </a:r>
            <a:r>
              <a:rPr lang="ru-RU" dirty="0" smtClean="0"/>
              <a:t>р</a:t>
            </a:r>
            <a:r>
              <a:rPr lang="ru-RU" dirty="0" smtClean="0"/>
              <a:t>епрограмирањем </a:t>
            </a:r>
            <a:r>
              <a:rPr lang="ru-RU" dirty="0"/>
              <a:t>кредита за </a:t>
            </a:r>
            <a:r>
              <a:rPr lang="sr-Latn-CS" dirty="0"/>
              <a:t> </a:t>
            </a:r>
            <a:r>
              <a:rPr lang="ru-RU" dirty="0"/>
              <a:t>пројекат  „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Рехабилитација  и  безбедност  путева</a:t>
            </a:r>
            <a:r>
              <a:rPr lang="ru-RU" dirty="0"/>
              <a:t>”  издвојено  је  око  70  милиона  евра  за </a:t>
            </a:r>
            <a:r>
              <a:rPr lang="sr-Latn-CS" dirty="0"/>
              <a:t> </a:t>
            </a:r>
            <a:r>
              <a:rPr lang="sr-Cyrl-CS" dirty="0" smtClean="0"/>
              <a:t>компоненту </a:t>
            </a:r>
            <a:r>
              <a:rPr lang="ru-RU" dirty="0" smtClean="0"/>
              <a:t>Хитних радова,за</a:t>
            </a:r>
            <a:r>
              <a:rPr lang="sr-Cyrl-CS" dirty="0" smtClean="0"/>
              <a:t> 10 деоница </a:t>
            </a:r>
            <a:r>
              <a:rPr lang="sr-Cyrl-CS" dirty="0"/>
              <a:t>путне мреже, </a:t>
            </a:r>
            <a:r>
              <a:rPr lang="sr-Cyrl-CS" dirty="0" smtClean="0"/>
              <a:t>дугачких </a:t>
            </a:r>
            <a:r>
              <a:rPr lang="sr-Cyrl-CS" dirty="0"/>
              <a:t>око 180 </a:t>
            </a:r>
            <a:r>
              <a:rPr lang="en-GB" dirty="0"/>
              <a:t>km</a:t>
            </a:r>
            <a:r>
              <a:rPr lang="sr-Cyrl-CS" dirty="0"/>
              <a:t>. </a:t>
            </a:r>
            <a:r>
              <a:rPr lang="sr-Cyrl-CS" dirty="0" smtClean="0"/>
              <a:t>Ови радови </a:t>
            </a:r>
            <a:r>
              <a:rPr lang="sr-Cyrl-CS" dirty="0"/>
              <a:t>ће </a:t>
            </a:r>
            <a:r>
              <a:rPr lang="sr-Cyrl-CS" dirty="0" smtClean="0"/>
              <a:t>обухватити </a:t>
            </a:r>
            <a:r>
              <a:rPr lang="sr-Cyrl-CS" dirty="0"/>
              <a:t>и санацију 40 критичних </a:t>
            </a:r>
            <a:r>
              <a:rPr lang="sr-Cyrl-CS" dirty="0" smtClean="0"/>
              <a:t>клизишта. </a:t>
            </a:r>
            <a:r>
              <a:rPr lang="ru-RU" dirty="0"/>
              <a:t>О</a:t>
            </a:r>
            <a:r>
              <a:rPr lang="ru-RU" dirty="0" smtClean="0"/>
              <a:t>ко 12.5 милиона евра из средстава за Хитне радове намењено санацији </a:t>
            </a:r>
            <a:r>
              <a:rPr lang="ru-RU" dirty="0"/>
              <a:t>критичних деоница </a:t>
            </a:r>
            <a:r>
              <a:rPr lang="ru-RU" dirty="0" smtClean="0"/>
              <a:t>путева оштећених </a:t>
            </a:r>
            <a:r>
              <a:rPr lang="ru-RU" dirty="0"/>
              <a:t>у мајским поплавама.</a:t>
            </a:r>
            <a:endParaRPr lang="sr-Cyrl-C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03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568911"/>
            <a:ext cx="8901568" cy="4413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sr-Cyrl-CS" dirty="0" smtClean="0"/>
              <a:t>МГСИ је учествовало у </a:t>
            </a:r>
            <a:r>
              <a:rPr lang="en-US" dirty="0" err="1" smtClean="0"/>
              <a:t>припрем</a:t>
            </a:r>
            <a:r>
              <a:rPr lang="sr-Cyrl-CS" dirty="0" smtClean="0"/>
              <a:t>и</a:t>
            </a:r>
            <a:r>
              <a:rPr lang="en-US" dirty="0" smtClean="0"/>
              <a:t> </a:t>
            </a:r>
            <a:r>
              <a:rPr lang="en-US" dirty="0" err="1"/>
              <a:t>апликације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одобрење</a:t>
            </a:r>
            <a:r>
              <a:rPr lang="en-US" dirty="0"/>
              <a:t> </a:t>
            </a:r>
            <a:r>
              <a:rPr lang="en-US" dirty="0" err="1"/>
              <a:t>средстава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Европског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солидарности</a:t>
            </a:r>
            <a:r>
              <a:rPr lang="en-US" dirty="0"/>
              <a:t>, </a:t>
            </a:r>
            <a:r>
              <a:rPr lang="sr-Cyrl-CS" dirty="0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припремн</a:t>
            </a:r>
            <a:r>
              <a:rPr lang="sr-Cyrl-CS" dirty="0" smtClean="0"/>
              <a:t>им</a:t>
            </a:r>
            <a:r>
              <a:rPr lang="en-US" dirty="0" smtClean="0"/>
              <a:t> </a:t>
            </a:r>
            <a:r>
              <a:rPr lang="en-US" dirty="0" err="1" smtClean="0"/>
              <a:t>активности</a:t>
            </a:r>
            <a:r>
              <a:rPr lang="sr-Cyrl-CS" dirty="0" smtClean="0"/>
              <a:t>ма</a:t>
            </a:r>
            <a:r>
              <a:rPr lang="en-US" dirty="0" smtClean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донаторску</a:t>
            </a:r>
            <a:r>
              <a:rPr lang="en-US" dirty="0"/>
              <a:t> </a:t>
            </a:r>
            <a:r>
              <a:rPr lang="en-US" dirty="0" err="1"/>
              <a:t>конференцију</a:t>
            </a:r>
            <a:r>
              <a:rPr lang="en-US" dirty="0"/>
              <a:t> у </a:t>
            </a:r>
            <a:r>
              <a:rPr lang="en-US" dirty="0" err="1"/>
              <a:t>Бриселу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помоћ</a:t>
            </a:r>
            <a:r>
              <a:rPr lang="en-US" dirty="0"/>
              <a:t> </a:t>
            </a:r>
            <a:r>
              <a:rPr lang="en-US" dirty="0" err="1"/>
              <a:t>Србији</a:t>
            </a:r>
            <a:r>
              <a:rPr lang="en-US" dirty="0"/>
              <a:t> и </a:t>
            </a:r>
            <a:r>
              <a:rPr lang="en-US" dirty="0" err="1"/>
              <a:t>Босни</a:t>
            </a:r>
            <a:r>
              <a:rPr lang="en-US" dirty="0"/>
              <a:t> и </a:t>
            </a:r>
            <a:r>
              <a:rPr lang="en-US" dirty="0" err="1" smtClean="0"/>
              <a:t>Херцеговини</a:t>
            </a:r>
            <a:r>
              <a:rPr lang="sr-Cyrl-CS" dirty="0"/>
              <a:t>.</a:t>
            </a:r>
            <a:endParaRPr lang="sr-Cyrl-CS" dirty="0" smtClean="0"/>
          </a:p>
          <a:p>
            <a:r>
              <a:rPr lang="sr-Cyrl-CS" dirty="0" smtClean="0"/>
              <a:t>МГСИ (ЈППС) је корисник средстава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ИПА 2012 пројекта „Подршка за обнову поплављених подручја у Србији“</a:t>
            </a:r>
            <a:r>
              <a:rPr lang="sr-Cyrl-CS" dirty="0" smtClean="0"/>
              <a:t> – око 4 милиона ЕУР за реконструкцију локалног пута Крст – Коренита – Крупањ.</a:t>
            </a:r>
          </a:p>
          <a:p>
            <a:r>
              <a:rPr lang="sr-Cyrl-CS" dirty="0" smtClean="0"/>
              <a:t>МГСИ је програмирало око 10.5 милиона ЕУР за санацију 58 критичних клизишта уз државне путеве, из националних средстава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ИПА 2014</a:t>
            </a:r>
            <a:r>
              <a:rPr lang="sr-Cyrl-CS" dirty="0" smtClean="0"/>
              <a:t>. Радови ће почети у марту 2015. године, са циљем реализације у истој години.</a:t>
            </a:r>
          </a:p>
          <a:p>
            <a:r>
              <a:rPr lang="sr-Cyrl-CS" dirty="0" smtClean="0"/>
              <a:t>МГСИ је програмирало око 5 </a:t>
            </a:r>
            <a:r>
              <a:rPr lang="sr-Cyrl-CS" dirty="0"/>
              <a:t>милиона ЕУР из средстава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ИПА 2014 за регионалну сарадњу између БиХ и Србије</a:t>
            </a:r>
            <a:r>
              <a:rPr lang="sr-Cyrl-CS" dirty="0" smtClean="0"/>
              <a:t>, за санацију Старог моста у Малом Зворнику и санацију пруге Рума – Шабац - Зворник.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Међународна сарадња и развојна помоћ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86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 активираних клизишта - путеви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5400000" flipV="1">
            <a:off x="6303512" y="2217543"/>
            <a:ext cx="3881367" cy="258757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5400000">
            <a:off x="3638218" y="2211656"/>
            <a:ext cx="3888432" cy="259228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19005" y="2609385"/>
            <a:ext cx="3195457" cy="213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203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00353" y="609600"/>
            <a:ext cx="8890417" cy="1320800"/>
          </a:xfrm>
        </p:spPr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 активираних клизишта 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куће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656524" y="1432561"/>
            <a:ext cx="5863311" cy="39088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24949" y="3282626"/>
            <a:ext cx="2502363" cy="166824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24949" y="1432560"/>
            <a:ext cx="2506980" cy="167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6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588490"/>
            <a:ext cx="8856963" cy="4390060"/>
          </a:xfrm>
        </p:spPr>
        <p:txBody>
          <a:bodyPr>
            <a:normAutofit lnSpcReduction="10000"/>
          </a:bodyPr>
          <a:lstStyle/>
          <a:p>
            <a:r>
              <a:rPr lang="sr-Cyrl-CS" dirty="0"/>
              <a:t>Е</a:t>
            </a:r>
            <a:r>
              <a:rPr lang="sr-Cyrl-CS" dirty="0" smtClean="0"/>
              <a:t>кспертски тимови МГСИ обишли су критична клизишта (Мали Зворник, Крупањ, </a:t>
            </a:r>
            <a:r>
              <a:rPr lang="sr-Cyrl-CS" dirty="0" err="1" smtClean="0"/>
              <a:t>итд</a:t>
            </a:r>
            <a:r>
              <a:rPr lang="sr-Cyrl-CS" dirty="0" smtClean="0"/>
              <a:t>) као и потенцијалне локације за изградњу стамбених објеката (Обреновац, </a:t>
            </a:r>
            <a:r>
              <a:rPr lang="sr-Cyrl-CS" dirty="0" err="1" smtClean="0"/>
              <a:t>Уб</a:t>
            </a:r>
            <a:r>
              <a:rPr lang="sr-Cyrl-CS" dirty="0" smtClean="0"/>
              <a:t>, </a:t>
            </a:r>
            <a:r>
              <a:rPr lang="sr-Cyrl-CS" dirty="0" err="1" smtClean="0"/>
              <a:t>итд</a:t>
            </a:r>
            <a:r>
              <a:rPr lang="sr-Cyrl-CS" dirty="0" smtClean="0"/>
              <a:t>).</a:t>
            </a:r>
          </a:p>
          <a:p>
            <a:r>
              <a:rPr lang="sr-Cyrl-CS" dirty="0" smtClean="0"/>
              <a:t>Запослени у МГСИ</a:t>
            </a:r>
            <a:r>
              <a:rPr lang="en-US" dirty="0" smtClean="0"/>
              <a:t> </a:t>
            </a:r>
            <a:r>
              <a:rPr lang="sr-Cyrl-CS" dirty="0" smtClean="0"/>
              <a:t>били су </a:t>
            </a:r>
            <a:r>
              <a:rPr lang="en-US" dirty="0" err="1" smtClean="0"/>
              <a:t>чланови</a:t>
            </a:r>
            <a:r>
              <a:rPr lang="en-US" dirty="0" smtClean="0"/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Посебне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радне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утврђивање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списка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срушених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стамбених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објеката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објеката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решењем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инспекцијског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забрањени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становање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поплављеним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подручјима</a:t>
            </a:r>
            <a:r>
              <a:rPr lang="sr-Cyrl-CS" dirty="0"/>
              <a:t>.</a:t>
            </a:r>
            <a:endParaRPr lang="sr-Cyrl-CS" b="1" i="1" dirty="0"/>
          </a:p>
          <a:p>
            <a:r>
              <a:rPr lang="sr-Cyrl-CS" dirty="0"/>
              <a:t>Запослени у МГСИ </a:t>
            </a:r>
            <a:r>
              <a:rPr lang="sr-Cyrl-CS" dirty="0" smtClean="0"/>
              <a:t>били су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координатори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тимова </a:t>
            </a:r>
            <a:r>
              <a:rPr lang="sr-Cyrl-CS" dirty="0" smtClean="0"/>
              <a:t>за верификацију података </a:t>
            </a:r>
            <a:r>
              <a:rPr lang="sr-Cyrl-CS" dirty="0"/>
              <a:t>из прелиминарних </a:t>
            </a:r>
            <a:r>
              <a:rPr lang="sr-Cyrl-CS" dirty="0" smtClean="0"/>
              <a:t>спискова - прегледано </a:t>
            </a:r>
            <a:r>
              <a:rPr lang="sr-Cyrl-CS" dirty="0"/>
              <a:t>је преко 670 објеката током 11 радних </a:t>
            </a:r>
            <a:r>
              <a:rPr lang="sr-Cyrl-CS" dirty="0" smtClean="0"/>
              <a:t>дана.</a:t>
            </a:r>
          </a:p>
          <a:p>
            <a:r>
              <a:rPr lang="sr-Cyrl-CS" dirty="0" smtClean="0"/>
              <a:t>На </a:t>
            </a:r>
            <a:r>
              <a:rPr lang="sr-Cyrl-CS" dirty="0"/>
              <a:t>иницијативу МГСИ припремљени су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типски пројекти индивидуалних стамбених кућа</a:t>
            </a:r>
            <a:r>
              <a:rPr lang="sr-Cyrl-CS" dirty="0"/>
              <a:t> (површине око 60, 80 и 100 </a:t>
            </a:r>
            <a:r>
              <a:rPr lang="sr-Latn-CS" dirty="0"/>
              <a:t>m</a:t>
            </a:r>
            <a:r>
              <a:rPr lang="sr-Cyrl-CS" dirty="0"/>
              <a:t>²) </a:t>
            </a:r>
            <a:r>
              <a:rPr lang="sr-Cyrl-CS" dirty="0" smtClean="0"/>
              <a:t>и уступљени Канцеларији.</a:t>
            </a:r>
          </a:p>
          <a:p>
            <a:r>
              <a:rPr lang="sr-Cyrl-RS" dirty="0" smtClean="0"/>
              <a:t>Припремљен је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Нацрт</a:t>
            </a:r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државног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породичних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стамбених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објеката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којих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постоји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опасност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поновног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угрожавања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живота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материјалних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добара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услед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дејства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клизишта</a:t>
            </a:r>
            <a:r>
              <a:rPr lang="sr-Cyrl-RS" b="1" dirty="0" smtClean="0"/>
              <a:t>.</a:t>
            </a:r>
            <a:endParaRPr lang="sr-Cyrl-CS" dirty="0"/>
          </a:p>
          <a:p>
            <a:endParaRPr lang="sr-Cyrl-CS" dirty="0"/>
          </a:p>
          <a:p>
            <a:endParaRPr lang="sr-Cyrl-CS" dirty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sz="24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00353" y="609600"/>
            <a:ext cx="88904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 активираних клизишта </a:t>
            </a:r>
            <a:r>
              <a:rPr lang="sr-Cyrl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куће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4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Захваљујемо се на пажњи!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806" y="0"/>
            <a:ext cx="1364721" cy="198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2053166" y="668908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</a:t>
            </a:r>
          </a:p>
          <a:p>
            <a:pPr algn="l"/>
            <a:r>
              <a:rPr lang="sr-Cyrl-C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 и инфраструктуре</a:t>
            </a:r>
          </a:p>
          <a:p>
            <a:pPr algn="l"/>
            <a:r>
              <a:rPr lang="sr-Cyrl-C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</p:spTree>
    <p:extLst>
      <p:ext uri="{BB962C8B-B14F-4D97-AF65-F5344CB8AC3E}">
        <p14:creationId xmlns:p14="http://schemas.microsoft.com/office/powerpoint/2010/main" xmlns="" val="10984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977709"/>
            <a:ext cx="8946173" cy="3880773"/>
          </a:xfrm>
        </p:spPr>
        <p:txBody>
          <a:bodyPr>
            <a:normAutofit/>
          </a:bodyPr>
          <a:lstStyle/>
          <a:p>
            <a:r>
              <a:rPr lang="sr-Cyrl-CS" dirty="0" smtClean="0"/>
              <a:t>Примена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путства о јединственој методологији за процену штете од елементарних непогода</a:t>
            </a:r>
            <a:r>
              <a:rPr lang="sr-Latn-CS" b="1" dirty="0" smtClean="0"/>
              <a:t> </a:t>
            </a:r>
            <a:r>
              <a:rPr lang="sr-Cyrl-CS" dirty="0"/>
              <a:t>(„Службени лист СФРЈ“, број 27/87</a:t>
            </a:r>
            <a:r>
              <a:rPr lang="sr-Cyrl-CS" dirty="0" smtClean="0"/>
              <a:t>);</a:t>
            </a:r>
          </a:p>
          <a:p>
            <a:r>
              <a:rPr lang="sr-Cyrl-CS" dirty="0"/>
              <a:t>Ј</a:t>
            </a:r>
            <a:r>
              <a:rPr lang="sr-Cyrl-CS" dirty="0" smtClean="0"/>
              <a:t>единице локалне самоуправе образовале су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Комисије за евиденцију штете</a:t>
            </a:r>
            <a:r>
              <a:rPr lang="sr-Cyrl-CS" dirty="0" smtClean="0"/>
              <a:t>;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sr-Cyrl-CS" dirty="0" smtClean="0"/>
              <a:t>Формирана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Владина Комисија за процену штете од елементарних непогода</a:t>
            </a:r>
            <a:r>
              <a:rPr lang="sr-Cyrl-CS" dirty="0" smtClean="0"/>
              <a:t>;</a:t>
            </a:r>
          </a:p>
          <a:p>
            <a:r>
              <a:rPr lang="sr-Cyrl-CS" dirty="0"/>
              <a:t>П</a:t>
            </a:r>
            <a:r>
              <a:rPr lang="sr-Cyrl-CS" dirty="0" smtClean="0"/>
              <a:t>одаци </a:t>
            </a:r>
            <a:r>
              <a:rPr lang="sr-Cyrl-CS" dirty="0"/>
              <a:t>о процени </a:t>
            </a:r>
            <a:r>
              <a:rPr lang="sr-Cyrl-CS" dirty="0" smtClean="0"/>
              <a:t>штете, утврђене од стране јединица локалне самоуправе – укупно 126;</a:t>
            </a:r>
          </a:p>
          <a:p>
            <a:r>
              <a:rPr lang="sr-Cyrl-CS" dirty="0"/>
              <a:t>П</a:t>
            </a:r>
            <a:r>
              <a:rPr lang="sr-Cyrl-CS" dirty="0" smtClean="0"/>
              <a:t>одаци о </a:t>
            </a:r>
            <a:r>
              <a:rPr lang="sr-Cyrl-CS" dirty="0"/>
              <a:t>процени </a:t>
            </a:r>
            <a:r>
              <a:rPr lang="sr-Cyrl-CS" dirty="0" smtClean="0"/>
              <a:t>штете јавних предузећа - укупно 10;</a:t>
            </a:r>
          </a:p>
          <a:p>
            <a:r>
              <a:rPr lang="sr-Cyrl-CS" dirty="0" err="1" smtClean="0"/>
              <a:t>П</a:t>
            </a:r>
            <a:r>
              <a:rPr lang="en-US" dirty="0" err="1" smtClean="0"/>
              <a:t>роцес</a:t>
            </a:r>
            <a:r>
              <a:rPr lang="en-US" dirty="0" smtClean="0"/>
              <a:t> </a:t>
            </a:r>
            <a:r>
              <a:rPr lang="sr-Cyrl-CS" dirty="0"/>
              <a:t>процене потреба за обновом</a:t>
            </a:r>
            <a:r>
              <a:rPr lang="en-US" dirty="0"/>
              <a:t> (</a:t>
            </a:r>
            <a:r>
              <a:rPr lang="en-US" i="1" dirty="0"/>
              <a:t>Recovery Needs Assessment</a:t>
            </a:r>
            <a:r>
              <a:rPr lang="sr-Cyrl-CS" i="1" dirty="0"/>
              <a:t> - </a:t>
            </a:r>
            <a:r>
              <a:rPr lang="en-US" i="1" dirty="0"/>
              <a:t>RNA</a:t>
            </a:r>
            <a:r>
              <a:rPr lang="en-US" dirty="0"/>
              <a:t>)</a:t>
            </a:r>
            <a:r>
              <a:rPr lang="sr-Cyrl-CS" dirty="0"/>
              <a:t> у секторима становања и </a:t>
            </a:r>
            <a:r>
              <a:rPr lang="sr-Cyrl-CS" dirty="0" smtClean="0"/>
              <a:t>саобраћаја и </a:t>
            </a:r>
            <a:r>
              <a:rPr lang="en-US" dirty="0" err="1"/>
              <a:t>писањ</a:t>
            </a:r>
            <a:r>
              <a:rPr lang="sr-Cyrl-CS" dirty="0"/>
              <a:t>е</a:t>
            </a:r>
            <a:r>
              <a:rPr lang="en-US" dirty="0"/>
              <a:t> </a:t>
            </a:r>
            <a:r>
              <a:rPr lang="sr-Cyrl-CS" dirty="0"/>
              <a:t>„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Извештаја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процени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опоравак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обнову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поплављених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подручја</a:t>
            </a:r>
            <a:r>
              <a:rPr lang="sr-Cyrl-CS" dirty="0" smtClean="0"/>
              <a:t>“.</a:t>
            </a:r>
          </a:p>
          <a:p>
            <a:endParaRPr lang="sr-Cyrl-CS" dirty="0" smtClean="0"/>
          </a:p>
          <a:p>
            <a:pPr marL="0" indent="0">
              <a:buNone/>
            </a:pPr>
            <a:endParaRPr lang="sr-Cyrl-CS" dirty="0" smtClean="0"/>
          </a:p>
          <a:p>
            <a:endParaRPr lang="sr-Cyrl-C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Прикупљање и обрада података </a:t>
            </a:r>
            <a:b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процени штете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79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 верификације процењене </a:t>
            </a:r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штете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930400"/>
            <a:ext cx="8778905" cy="4124712"/>
          </a:xfrm>
        </p:spPr>
        <p:txBody>
          <a:bodyPr>
            <a:normAutofit/>
          </a:bodyPr>
          <a:lstStyle/>
          <a:p>
            <a:r>
              <a:rPr lang="sr-Cyrl-CS" dirty="0" smtClean="0"/>
              <a:t>МГСИ је почетком јуна формирало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прелиминарних тимова за верификацију процењене штете</a:t>
            </a:r>
            <a:r>
              <a:rPr lang="sr-Cyrl-CS" dirty="0"/>
              <a:t> </a:t>
            </a:r>
            <a:r>
              <a:rPr lang="sr-Cyrl-CS" dirty="0" smtClean="0"/>
              <a:t>и сачинило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листу од 200 експерата</a:t>
            </a:r>
            <a:r>
              <a:rPr lang="sr-Cyrl-CS" dirty="0"/>
              <a:t> </a:t>
            </a:r>
            <a:r>
              <a:rPr lang="sr-Cyrl-CS" dirty="0" smtClean="0"/>
              <a:t>волонтера, запослених у 15 државних органа, јавних предузећа, привредних друштава, међународних организација и међународних финансијских институција.</a:t>
            </a:r>
          </a:p>
          <a:p>
            <a:r>
              <a:rPr lang="sr-Cyrl-CS" dirty="0" smtClean="0"/>
              <a:t>С</a:t>
            </a:r>
            <a:r>
              <a:rPr lang="en-US" dirty="0" err="1" smtClean="0"/>
              <a:t>ви</a:t>
            </a:r>
            <a:r>
              <a:rPr lang="en-US" dirty="0" smtClean="0"/>
              <a:t> </a:t>
            </a:r>
            <a:r>
              <a:rPr lang="en-US" dirty="0" err="1"/>
              <a:t>подаци</a:t>
            </a:r>
            <a:r>
              <a:rPr lang="en-US" dirty="0"/>
              <a:t> о </a:t>
            </a:r>
            <a:r>
              <a:rPr lang="en-US" dirty="0" err="1"/>
              <a:t>процени</a:t>
            </a:r>
            <a:r>
              <a:rPr lang="en-US" dirty="0"/>
              <a:t> </a:t>
            </a:r>
            <a:r>
              <a:rPr lang="en-US" dirty="0" err="1"/>
              <a:t>штете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 </a:t>
            </a:r>
            <a:r>
              <a:rPr lang="en-US" dirty="0" err="1"/>
              <a:t>су</a:t>
            </a:r>
            <a:r>
              <a:rPr lang="en-US" dirty="0"/>
              <a:t> </a:t>
            </a:r>
            <a:r>
              <a:rPr lang="en-US" dirty="0" err="1"/>
              <a:t>прикупљени</a:t>
            </a:r>
            <a:r>
              <a:rPr lang="en-US" dirty="0"/>
              <a:t> и </a:t>
            </a:r>
            <a:r>
              <a:rPr lang="en-US" dirty="0" err="1"/>
              <a:t>обрађени</a:t>
            </a:r>
            <a:r>
              <a:rPr lang="sr-Cyrl-CS" dirty="0"/>
              <a:t> </a:t>
            </a:r>
            <a:r>
              <a:rPr lang="en-US" dirty="0" err="1"/>
              <a:t>достављени</a:t>
            </a:r>
            <a:r>
              <a:rPr lang="en-US" dirty="0"/>
              <a:t> </a:t>
            </a:r>
            <a:r>
              <a:rPr lang="en-US" dirty="0" err="1"/>
              <a:t>су</a:t>
            </a:r>
            <a:r>
              <a:rPr lang="en-US" dirty="0"/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Канцеларији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помоћ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обнову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поплављених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подручја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r-Cyrl-CS" dirty="0" smtClean="0"/>
          </a:p>
          <a:p>
            <a:r>
              <a:rPr lang="sr-Cyrl-CS" dirty="0" smtClean="0"/>
              <a:t>Усвојене су 2 уредбе о </a:t>
            </a:r>
            <a:r>
              <a:rPr lang="sr-Cyrl-CS" dirty="0"/>
              <a:t>верификацији процењене штете: 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Уредба о начину верификације штете садржаних у извештајима о процени штета јединица локалне самоуправе</a:t>
            </a:r>
            <a:r>
              <a:rPr lang="sr-Cyrl-CS" dirty="0" smtClean="0"/>
              <a:t> и 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Уредба 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начину верификације штета садржаних у извештајима о процени штета јавних предузећа и других облика организовања, чији је оснивач Република Србија</a:t>
            </a:r>
            <a:r>
              <a:rPr lang="sr-Cyrl-CS" dirty="0" smtClean="0"/>
              <a:t>(„</a:t>
            </a:r>
            <a:r>
              <a:rPr lang="sr-Cyrl-CS" dirty="0"/>
              <a:t>Службени гласник РС“, бр. </a:t>
            </a:r>
            <a:r>
              <a:rPr lang="sr-Cyrl-CS" dirty="0" smtClean="0"/>
              <a:t>84/14).</a:t>
            </a:r>
          </a:p>
          <a:p>
            <a:endParaRPr lang="sr-Cyrl-CS" dirty="0" smtClean="0"/>
          </a:p>
          <a:p>
            <a:endParaRPr lang="sr-Cyrl-CS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708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823161"/>
            <a:ext cx="9035383" cy="4413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sr-Cyrl-CS" sz="2000" dirty="0" smtClean="0"/>
              <a:t>МГСИ је било предлагач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Закона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отклањању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последица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поплава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Републици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Србији</a:t>
            </a:r>
            <a:r>
              <a:rPr lang="sr-Cyrl-CS" sz="2000" dirty="0"/>
              <a:t> </a:t>
            </a:r>
            <a:r>
              <a:rPr lang="sr-Cyrl-CS" sz="2000" dirty="0" smtClean="0"/>
              <a:t>(„</a:t>
            </a:r>
            <a:r>
              <a:rPr lang="sr-Cyrl-CS" sz="2000" dirty="0"/>
              <a:t>Службени гласник РС“, бр. </a:t>
            </a:r>
            <a:r>
              <a:rPr lang="sr-Cyrl-CS" sz="2000" dirty="0" smtClean="0"/>
              <a:t>75/14), који је Народна Скупштина усвојила 18. јула 2014. године.</a:t>
            </a:r>
          </a:p>
          <a:p>
            <a:r>
              <a:rPr lang="sr-Cyrl-CS" sz="2000" dirty="0" smtClean="0"/>
              <a:t>МГСУ је припремило нацрт </a:t>
            </a:r>
            <a:r>
              <a:rPr lang="sr-Cyrl-R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Уредбе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утврђивању </a:t>
            </a:r>
            <a:r>
              <a:rPr lang="sr-Cyrl-R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Државног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обнове у сектору </a:t>
            </a:r>
            <a:r>
              <a:rPr lang="sr-Cyrl-R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</a:t>
            </a:r>
            <a:r>
              <a:rPr lang="sr-Cyrl-RS" sz="2000" dirty="0"/>
              <a:t> </a:t>
            </a:r>
            <a:r>
              <a:rPr lang="sr-Cyrl-CS" sz="2000" dirty="0"/>
              <a:t>(„Службени гласник РС“, бр. </a:t>
            </a:r>
            <a:r>
              <a:rPr lang="sr-Cyrl-CS" sz="2000" dirty="0" smtClean="0"/>
              <a:t>86/14).</a:t>
            </a:r>
            <a:endParaRPr lang="en-US" sz="2000" dirty="0" smtClean="0"/>
          </a:p>
          <a:p>
            <a:r>
              <a:rPr lang="sr-Cyrl-CS" sz="2000" dirty="0" smtClean="0"/>
              <a:t> </a:t>
            </a:r>
            <a:r>
              <a:rPr lang="sr-Cyrl-RS" sz="2000" dirty="0"/>
              <a:t>Припремљен је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Нацрт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државног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породичних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стамбених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објеката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којих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постоји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опасност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поновног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угрожавања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живота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материјалних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добара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услед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дејства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клизишта</a:t>
            </a:r>
            <a:r>
              <a:rPr lang="sr-Cyrl-RS" sz="2000" b="1" dirty="0"/>
              <a:t>.</a:t>
            </a:r>
            <a:endParaRPr lang="sr-Cyrl-CS" sz="2000" dirty="0"/>
          </a:p>
          <a:p>
            <a:endParaRPr lang="en-US" sz="2000" dirty="0" smtClean="0"/>
          </a:p>
          <a:p>
            <a:endParaRPr lang="sr-Cyrl-CS" sz="2000" dirty="0" smtClean="0"/>
          </a:p>
          <a:p>
            <a:endParaRPr lang="sr-Cyrl-CS" sz="2000" dirty="0" smtClean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Регулаторне и </a:t>
            </a:r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sr-Cyrl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ормативне активности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92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Путна и железничка инфраструктура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CS" sz="2800" dirty="0" smtClean="0"/>
              <a:t>и последице активирања клизишта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69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172553" cy="1320800"/>
          </a:xfrm>
        </p:spPr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Државни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 у сектору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штете на железници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756255"/>
            <a:ext cx="8845812" cy="441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ru-RU" dirty="0" smtClean="0"/>
              <a:t>Поплавама је </a:t>
            </a:r>
            <a:r>
              <a:rPr lang="ru-RU" dirty="0"/>
              <a:t>директно погођено 226 </a:t>
            </a:r>
            <a:r>
              <a:rPr lang="sr-Latn-CS" dirty="0"/>
              <a:t>km</a:t>
            </a:r>
            <a:r>
              <a:rPr lang="ru-RU" dirty="0"/>
              <a:t> железничких пруг</a:t>
            </a:r>
            <a:r>
              <a:rPr lang="sr-Latn-CS" dirty="0"/>
              <a:t>a</a:t>
            </a:r>
            <a:r>
              <a:rPr lang="ru-RU" dirty="0"/>
              <a:t>, 3 моста и </a:t>
            </a:r>
            <a:r>
              <a:rPr lang="ru-RU" dirty="0" smtClean="0"/>
              <a:t>покренуто је </a:t>
            </a:r>
            <a:r>
              <a:rPr lang="ru-RU" dirty="0"/>
              <a:t>12 клизишта.  </a:t>
            </a:r>
            <a:endParaRPr lang="ru-RU" dirty="0" smtClean="0"/>
          </a:p>
          <a:p>
            <a:pPr lvl="0"/>
            <a:r>
              <a:rPr lang="ru-RU" dirty="0"/>
              <a:t>Оштећене су деонице: (1) </a:t>
            </a:r>
            <a:r>
              <a:rPr lang="sr-Latn-RS" dirty="0" err="1"/>
              <a:t>Београд</a:t>
            </a:r>
            <a:r>
              <a:rPr lang="sr-Latn-RS" dirty="0"/>
              <a:t> – </a:t>
            </a:r>
            <a:r>
              <a:rPr lang="sr-Latn-RS" dirty="0" err="1"/>
              <a:t>Врбница</a:t>
            </a:r>
            <a:r>
              <a:rPr lang="sr-Latn-RS" dirty="0"/>
              <a:t> (</a:t>
            </a:r>
            <a:r>
              <a:rPr lang="sr-Latn-RS" dirty="0" err="1"/>
              <a:t>Бар</a:t>
            </a:r>
            <a:r>
              <a:rPr lang="sr-Latn-RS" dirty="0"/>
              <a:t>);</a:t>
            </a:r>
            <a:r>
              <a:rPr lang="sr-Cyrl-CS" dirty="0"/>
              <a:t> </a:t>
            </a:r>
            <a:r>
              <a:rPr lang="ru-RU" dirty="0"/>
              <a:t>(2) </a:t>
            </a:r>
            <a:r>
              <a:rPr lang="sr-Latn-RS" dirty="0" err="1"/>
              <a:t>Раковица</a:t>
            </a:r>
            <a:r>
              <a:rPr lang="sr-Latn-RS" dirty="0"/>
              <a:t> -  </a:t>
            </a:r>
            <a:r>
              <a:rPr lang="sr-Latn-RS" dirty="0" err="1"/>
              <a:t>Јајинци</a:t>
            </a:r>
            <a:r>
              <a:rPr lang="sr-Latn-RS" dirty="0"/>
              <a:t> – </a:t>
            </a:r>
            <a:r>
              <a:rPr lang="sr-Latn-RS" dirty="0" err="1"/>
              <a:t>Мала</a:t>
            </a:r>
            <a:r>
              <a:rPr lang="sr-Latn-RS" dirty="0"/>
              <a:t> </a:t>
            </a:r>
            <a:r>
              <a:rPr lang="sr-Latn-RS" dirty="0" err="1"/>
              <a:t>Крсна</a:t>
            </a:r>
            <a:r>
              <a:rPr lang="sr-Latn-RS" dirty="0"/>
              <a:t> - </a:t>
            </a:r>
            <a:r>
              <a:rPr lang="sr-Latn-RS" dirty="0" err="1"/>
              <a:t>Велика</a:t>
            </a:r>
            <a:r>
              <a:rPr lang="sr-Latn-RS" dirty="0"/>
              <a:t> </a:t>
            </a:r>
            <a:r>
              <a:rPr lang="sr-Latn-RS" dirty="0" err="1"/>
              <a:t>Плана</a:t>
            </a:r>
            <a:r>
              <a:rPr lang="sr-Cyrl-CS" dirty="0"/>
              <a:t>; </a:t>
            </a:r>
            <a:r>
              <a:rPr lang="ru-RU" dirty="0"/>
              <a:t>(3) </a:t>
            </a:r>
            <a:r>
              <a:rPr lang="sr-Latn-RS" dirty="0" err="1"/>
              <a:t>Београд</a:t>
            </a:r>
            <a:r>
              <a:rPr lang="sr-Latn-RS" dirty="0"/>
              <a:t> – </a:t>
            </a:r>
            <a:r>
              <a:rPr lang="sr-Latn-RS" dirty="0" err="1"/>
              <a:t>Младеновац</a:t>
            </a:r>
            <a:r>
              <a:rPr lang="sr-Latn-RS" dirty="0"/>
              <a:t> – </a:t>
            </a:r>
            <a:r>
              <a:rPr lang="sr-Latn-RS" dirty="0" err="1"/>
              <a:t>Ниш</a:t>
            </a:r>
            <a:r>
              <a:rPr lang="sr-Latn-RS" dirty="0"/>
              <a:t>;</a:t>
            </a:r>
            <a:r>
              <a:rPr lang="ru-RU" dirty="0"/>
              <a:t> (4) </a:t>
            </a:r>
            <a:r>
              <a:rPr lang="sr-Latn-RS" dirty="0" err="1"/>
              <a:t>Београд</a:t>
            </a:r>
            <a:r>
              <a:rPr lang="sr-Latn-RS" dirty="0"/>
              <a:t> – </a:t>
            </a:r>
            <a:r>
              <a:rPr lang="sr-Latn-RS" dirty="0" err="1"/>
              <a:t>Шид</a:t>
            </a:r>
            <a:r>
              <a:rPr lang="sr-Cyrl-CS" dirty="0"/>
              <a:t>; </a:t>
            </a:r>
            <a:r>
              <a:rPr lang="ru-RU" dirty="0"/>
              <a:t>(5) </a:t>
            </a:r>
            <a:r>
              <a:rPr lang="sr-Latn-RS" dirty="0" err="1"/>
              <a:t>Рума</a:t>
            </a:r>
            <a:r>
              <a:rPr lang="sr-Latn-RS" dirty="0"/>
              <a:t> – </a:t>
            </a:r>
            <a:r>
              <a:rPr lang="sr-Latn-RS" dirty="0" err="1"/>
              <a:t>Шабац</a:t>
            </a:r>
            <a:r>
              <a:rPr lang="sr-Latn-RS" dirty="0"/>
              <a:t> - </a:t>
            </a:r>
            <a:r>
              <a:rPr lang="sr-Latn-RS" dirty="0" err="1"/>
              <a:t>Зворник</a:t>
            </a:r>
            <a:r>
              <a:rPr lang="sr-Latn-RS" dirty="0"/>
              <a:t> (</a:t>
            </a:r>
            <a:r>
              <a:rPr lang="sr-Latn-RS" dirty="0" err="1"/>
              <a:t>Брасина</a:t>
            </a:r>
            <a:r>
              <a:rPr lang="sr-Latn-RS" dirty="0"/>
              <a:t>);</a:t>
            </a:r>
            <a:r>
              <a:rPr lang="ru-RU" dirty="0"/>
              <a:t> (6) </a:t>
            </a:r>
            <a:r>
              <a:rPr lang="sr-Latn-RS" dirty="0" err="1"/>
              <a:t>Лапово</a:t>
            </a:r>
            <a:r>
              <a:rPr lang="sr-Latn-RS" dirty="0"/>
              <a:t> – </a:t>
            </a:r>
            <a:r>
              <a:rPr lang="sr-Latn-RS" dirty="0" err="1"/>
              <a:t>Краљево</a:t>
            </a:r>
            <a:r>
              <a:rPr lang="sr-Latn-RS" dirty="0"/>
              <a:t> – </a:t>
            </a:r>
            <a:r>
              <a:rPr lang="sr-Latn-RS" dirty="0" err="1"/>
              <a:t>Пожега</a:t>
            </a:r>
            <a:r>
              <a:rPr lang="sr-Cyrl-CS" dirty="0"/>
              <a:t>;</a:t>
            </a:r>
            <a:r>
              <a:rPr lang="ru-RU" dirty="0"/>
              <a:t> (7) </a:t>
            </a:r>
            <a:r>
              <a:rPr lang="sr-Latn-RS" dirty="0" err="1"/>
              <a:t>Ниш</a:t>
            </a:r>
            <a:r>
              <a:rPr lang="sr-Latn-RS" dirty="0"/>
              <a:t> – </a:t>
            </a:r>
            <a:r>
              <a:rPr lang="sr-Latn-RS" dirty="0" err="1"/>
              <a:t>Зајечар</a:t>
            </a:r>
            <a:r>
              <a:rPr lang="sr-Latn-RS" dirty="0"/>
              <a:t> – </a:t>
            </a:r>
            <a:r>
              <a:rPr lang="sr-Latn-RS" dirty="0" err="1"/>
              <a:t>Прахово</a:t>
            </a:r>
            <a:r>
              <a:rPr lang="sr-Latn-RS" dirty="0"/>
              <a:t>;</a:t>
            </a:r>
            <a:r>
              <a:rPr lang="sr-Cyrl-CS" dirty="0"/>
              <a:t> </a:t>
            </a:r>
            <a:r>
              <a:rPr lang="ru-RU" dirty="0"/>
              <a:t>(8) </a:t>
            </a:r>
            <a:r>
              <a:rPr lang="sr-Latn-RS" dirty="0" err="1"/>
              <a:t>Марковац</a:t>
            </a:r>
            <a:r>
              <a:rPr lang="sr-Latn-RS" dirty="0"/>
              <a:t> – </a:t>
            </a:r>
            <a:r>
              <a:rPr lang="sr-Latn-RS" dirty="0" err="1"/>
              <a:t>Свилајнац</a:t>
            </a:r>
            <a:r>
              <a:rPr lang="sr-Latn-RS" dirty="0"/>
              <a:t> – </a:t>
            </a:r>
            <a:r>
              <a:rPr lang="sr-Latn-RS" dirty="0" err="1"/>
              <a:t>Ресавица</a:t>
            </a:r>
            <a:r>
              <a:rPr lang="sr-Cyrl-CS" dirty="0"/>
              <a:t>; </a:t>
            </a:r>
            <a:r>
              <a:rPr lang="ru-RU" dirty="0"/>
              <a:t>(9) </a:t>
            </a:r>
            <a:r>
              <a:rPr lang="sr-Latn-RS" dirty="0" err="1"/>
              <a:t>Дољевац</a:t>
            </a:r>
            <a:r>
              <a:rPr lang="sr-Latn-RS" dirty="0"/>
              <a:t> – </a:t>
            </a:r>
            <a:r>
              <a:rPr lang="sr-Latn-RS" dirty="0" err="1"/>
              <a:t>Куршумлија</a:t>
            </a:r>
            <a:r>
              <a:rPr lang="sr-Latn-RS" dirty="0"/>
              <a:t> – </a:t>
            </a:r>
            <a:r>
              <a:rPr lang="sr-Latn-RS" dirty="0" err="1"/>
              <a:t>Мердаре</a:t>
            </a:r>
            <a:r>
              <a:rPr lang="sr-Cyrl-CS" dirty="0"/>
              <a:t>;</a:t>
            </a:r>
            <a:r>
              <a:rPr lang="ru-RU" dirty="0"/>
              <a:t> (10) </a:t>
            </a:r>
            <a:r>
              <a:rPr lang="sr-Latn-RS" dirty="0"/>
              <a:t>(</a:t>
            </a:r>
            <a:r>
              <a:rPr lang="sr-Latn-RS" dirty="0" err="1"/>
              <a:t>Пожаревац</a:t>
            </a:r>
            <a:r>
              <a:rPr lang="sr-Latn-RS" dirty="0"/>
              <a:t>) </a:t>
            </a:r>
            <a:r>
              <a:rPr lang="sr-Latn-RS" dirty="0" err="1"/>
              <a:t>Сопот</a:t>
            </a:r>
            <a:r>
              <a:rPr lang="sr-Latn-RS" dirty="0"/>
              <a:t> </a:t>
            </a:r>
            <a:r>
              <a:rPr lang="sr-Latn-RS" dirty="0" err="1"/>
              <a:t>Пожаревачки</a:t>
            </a:r>
            <a:r>
              <a:rPr lang="sr-Latn-RS" dirty="0"/>
              <a:t> – </a:t>
            </a:r>
            <a:r>
              <a:rPr lang="sr-Latn-RS" dirty="0" err="1"/>
              <a:t>Костолац</a:t>
            </a:r>
            <a:r>
              <a:rPr lang="sr-Cyrl-CS" dirty="0" smtClean="0"/>
              <a:t>.</a:t>
            </a:r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У </a:t>
            </a:r>
            <a:r>
              <a:rPr lang="ru-RU" dirty="0">
                <a:solidFill>
                  <a:schemeClr val="tx1"/>
                </a:solidFill>
              </a:rPr>
              <a:t>области  </a:t>
            </a:r>
            <a:r>
              <a:rPr lang="ru-RU" b="1" dirty="0">
                <a:solidFill>
                  <a:schemeClr val="tx1"/>
                </a:solidFill>
              </a:rPr>
              <a:t>железничког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саобраћаја,  </a:t>
            </a:r>
            <a:r>
              <a:rPr lang="ru-RU" dirty="0">
                <a:solidFill>
                  <a:schemeClr val="tx1"/>
                </a:solidFill>
              </a:rPr>
              <a:t>утврђена  је  штета  на </a:t>
            </a:r>
            <a:r>
              <a:rPr lang="ru-RU" b="1" dirty="0">
                <a:solidFill>
                  <a:schemeClr val="tx1"/>
                </a:solidFill>
              </a:rPr>
              <a:t>инфраструктури</a:t>
            </a:r>
            <a:r>
              <a:rPr lang="ru-RU" dirty="0">
                <a:solidFill>
                  <a:schemeClr val="tx1"/>
                </a:solidFill>
              </a:rPr>
              <a:t>  од  3,416  милијарди динара  (око 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 милиона  </a:t>
            </a:r>
            <a:r>
              <a:rPr lang="sr-Cyrl-C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>
                <a:solidFill>
                  <a:schemeClr val="tx1"/>
                </a:solidFill>
              </a:rPr>
              <a:t>),  </a:t>
            </a:r>
            <a:r>
              <a:rPr lang="ru-RU" dirty="0">
                <a:solidFill>
                  <a:schemeClr val="tx1"/>
                </a:solidFill>
              </a:rPr>
              <a:t>док  је  штета  од  </a:t>
            </a:r>
            <a:r>
              <a:rPr lang="ru-RU" b="1" dirty="0">
                <a:solidFill>
                  <a:schemeClr val="tx1"/>
                </a:solidFill>
              </a:rPr>
              <a:t>прекида  превоза  путника  и  робе</a:t>
            </a:r>
            <a:r>
              <a:rPr lang="ru-RU" dirty="0">
                <a:solidFill>
                  <a:schemeClr val="tx1"/>
                </a:solidFill>
              </a:rPr>
              <a:t> процењена на  око 385 милиона динара (око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3,32 милиона </a:t>
            </a:r>
            <a:r>
              <a:rPr lang="sr-Cyrl-C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sr-Cyrl-CS" sz="1700" dirty="0" smtClean="0">
                <a:solidFill>
                  <a:schemeClr val="tx1"/>
                </a:solidFill>
              </a:rPr>
              <a:t>на основу извештаја стручних служби „Железнице Србије“ </a:t>
            </a:r>
            <a:r>
              <a:rPr lang="sr-Cyrl-CS" sz="1700" dirty="0" err="1" smtClean="0">
                <a:solidFill>
                  <a:schemeClr val="tx1"/>
                </a:solidFill>
              </a:rPr>
              <a:t>а.д</a:t>
            </a:r>
            <a:r>
              <a:rPr lang="ru-RU" sz="1700" dirty="0" smtClean="0">
                <a:solidFill>
                  <a:schemeClr val="tx1"/>
                </a:solidFill>
              </a:rPr>
              <a:t>, односно </a:t>
            </a:r>
            <a:r>
              <a:rPr lang="sr-Cyrl-CS" sz="1700" dirty="0" smtClean="0">
                <a:solidFill>
                  <a:schemeClr val="tx1"/>
                </a:solidFill>
              </a:rPr>
              <a:t>на </a:t>
            </a:r>
            <a:r>
              <a:rPr lang="sr-Cyrl-CS" sz="1700" dirty="0">
                <a:solidFill>
                  <a:schemeClr val="tx1"/>
                </a:solidFill>
              </a:rPr>
              <a:t>основу обилазака терена и уз координацију Централног оперативиног штаба у оквиру “Железница Србије“ </a:t>
            </a:r>
            <a:r>
              <a:rPr lang="sr-Cyrl-CS" sz="1700" dirty="0" err="1" smtClean="0">
                <a:solidFill>
                  <a:schemeClr val="tx1"/>
                </a:solidFill>
              </a:rPr>
              <a:t>а.д</a:t>
            </a:r>
            <a:r>
              <a:rPr lang="sr-Cyrl-CS" sz="1700" dirty="0">
                <a:solidFill>
                  <a:schemeClr val="tx1"/>
                </a:solidFill>
              </a:rPr>
              <a:t>.</a:t>
            </a:r>
            <a:r>
              <a:rPr lang="sr-Cyrl-CS" sz="1700" dirty="0" smtClean="0">
                <a:solidFill>
                  <a:schemeClr val="tx1"/>
                </a:solidFill>
              </a:rPr>
              <a:t> </a:t>
            </a:r>
            <a:endParaRPr lang="ru-RU" sz="1700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sr-Latn-C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16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/>
          <a:lstStyle/>
          <a:p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Државни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 </a:t>
            </a:r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 у сектору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штете на путевима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756255"/>
            <a:ext cx="8812358" cy="441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CS" sz="2000" dirty="0" smtClean="0"/>
          </a:p>
          <a:p>
            <a:pPr marL="0" indent="0">
              <a:buNone/>
            </a:pPr>
            <a:r>
              <a:rPr lang="ru-RU" dirty="0" smtClean="0"/>
              <a:t>Укупна  </a:t>
            </a:r>
            <a:r>
              <a:rPr lang="ru-RU" dirty="0"/>
              <a:t>штета  на  јавним </a:t>
            </a:r>
            <a:r>
              <a:rPr lang="sr-Latn-CS" dirty="0"/>
              <a:t> </a:t>
            </a:r>
            <a:r>
              <a:rPr lang="ru-RU" dirty="0"/>
              <a:t>путевима износи преко 12 милијарди динара (преко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105 милиона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/>
              <a:t>). Од тога:</a:t>
            </a:r>
          </a:p>
          <a:p>
            <a:r>
              <a:rPr lang="ru-RU" dirty="0"/>
              <a:t>Ш</a:t>
            </a:r>
            <a:r>
              <a:rPr lang="ru-RU" dirty="0" smtClean="0"/>
              <a:t>тета </a:t>
            </a:r>
            <a:r>
              <a:rPr lang="sr-Latn-CS" dirty="0" smtClean="0"/>
              <a:t> </a:t>
            </a:r>
            <a:r>
              <a:rPr lang="ru-RU" dirty="0"/>
              <a:t>на  </a:t>
            </a:r>
            <a:r>
              <a:rPr lang="ru-RU" b="1" dirty="0">
                <a:solidFill>
                  <a:schemeClr val="accent1"/>
                </a:solidFill>
              </a:rPr>
              <a:t>државним  путевима  I  и  II  реда  и  клизиштима  </a:t>
            </a:r>
            <a:r>
              <a:rPr lang="ru-RU" dirty="0"/>
              <a:t>износи  око  3,955  милијарди  динара</a:t>
            </a:r>
            <a:r>
              <a:rPr lang="sr-Latn-CS" dirty="0"/>
              <a:t> </a:t>
            </a:r>
            <a:r>
              <a:rPr lang="ru-RU" dirty="0"/>
              <a:t>(око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милиона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/>
              <a:t>), према финалном извештају ЈП </a:t>
            </a:r>
            <a:r>
              <a:rPr lang="sr-Latn-CS" dirty="0" smtClean="0"/>
              <a:t>„</a:t>
            </a:r>
            <a:r>
              <a:rPr lang="ru-RU" dirty="0" smtClean="0"/>
              <a:t>П</a:t>
            </a:r>
            <a:r>
              <a:rPr lang="sr-Cyrl-CS" dirty="0" err="1" smtClean="0"/>
              <a:t>утеви</a:t>
            </a:r>
            <a:r>
              <a:rPr lang="sr-Cyrl-CS" dirty="0" smtClean="0"/>
              <a:t> </a:t>
            </a:r>
            <a:r>
              <a:rPr lang="ru-RU" dirty="0" smtClean="0"/>
              <a:t>Србије</a:t>
            </a:r>
            <a:r>
              <a:rPr lang="sr-Latn-CS" dirty="0" smtClean="0"/>
              <a:t>“ (</a:t>
            </a:r>
            <a:r>
              <a:rPr lang="sr-Cyrl-CS" dirty="0" smtClean="0"/>
              <a:t>ЈППС</a:t>
            </a:r>
            <a:r>
              <a:rPr lang="sr-Latn-CS" dirty="0" smtClean="0"/>
              <a:t>)</a:t>
            </a:r>
            <a:endParaRPr lang="ru-RU" dirty="0" smtClean="0"/>
          </a:p>
          <a:p>
            <a:r>
              <a:rPr lang="ru-RU" dirty="0"/>
              <a:t>Ш</a:t>
            </a:r>
            <a:r>
              <a:rPr lang="ru-RU" dirty="0" smtClean="0"/>
              <a:t>тета </a:t>
            </a:r>
            <a:r>
              <a:rPr lang="ru-RU" dirty="0"/>
              <a:t>на </a:t>
            </a:r>
            <a:r>
              <a:rPr lang="ru-RU" b="1" dirty="0">
                <a:solidFill>
                  <a:schemeClr val="accent1"/>
                </a:solidFill>
              </a:rPr>
              <a:t>путним објектима </a:t>
            </a:r>
            <a:r>
              <a:rPr lang="ru-RU" dirty="0"/>
              <a:t>око 665 милиона динара (око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5,80 </a:t>
            </a:r>
            <a:r>
              <a:rPr lang="sr-Latn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милиона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/>
              <a:t>), </a:t>
            </a:r>
            <a:r>
              <a:rPr lang="ru-RU" dirty="0"/>
              <a:t>према финалном </a:t>
            </a:r>
            <a:r>
              <a:rPr lang="ru-RU" dirty="0" smtClean="0"/>
              <a:t>извештају ЈППС</a:t>
            </a:r>
          </a:p>
          <a:p>
            <a:r>
              <a:rPr lang="ru-RU" dirty="0"/>
              <a:t>Ш</a:t>
            </a:r>
            <a:r>
              <a:rPr lang="ru-RU" dirty="0" smtClean="0"/>
              <a:t>тета </a:t>
            </a:r>
            <a:r>
              <a:rPr lang="ru-RU" dirty="0"/>
              <a:t>на </a:t>
            </a:r>
            <a:r>
              <a:rPr lang="ru-RU" b="1" dirty="0">
                <a:solidFill>
                  <a:schemeClr val="accent1"/>
                </a:solidFill>
              </a:rPr>
              <a:t>коридорима</a:t>
            </a:r>
            <a:r>
              <a:rPr lang="ru-RU" dirty="0"/>
              <a:t> (Коридор 10 - Е 80 и Рута 4 – Пут Е 763) око 1,810 милијарди динара (око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16,65 милиона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/>
              <a:t>), </a:t>
            </a:r>
            <a:r>
              <a:rPr lang="ru-RU" dirty="0"/>
              <a:t>према финалном извештају </a:t>
            </a:r>
            <a:r>
              <a:rPr lang="sr-Latn-CS" dirty="0"/>
              <a:t>„ </a:t>
            </a:r>
            <a:r>
              <a:rPr lang="sr-Latn-CS" dirty="0" smtClean="0"/>
              <a:t>„</a:t>
            </a:r>
            <a:r>
              <a:rPr lang="ru-RU" dirty="0" smtClean="0"/>
              <a:t>Коридори Србије</a:t>
            </a:r>
            <a:r>
              <a:rPr lang="sr-Latn-CS" dirty="0" smtClean="0"/>
              <a:t>“</a:t>
            </a:r>
            <a:r>
              <a:rPr lang="sr-Cyrl-CS" dirty="0" smtClean="0"/>
              <a:t> </a:t>
            </a:r>
            <a:r>
              <a:rPr lang="sr-Cyrl-CS" dirty="0" err="1" smtClean="0"/>
              <a:t>д.о.о</a:t>
            </a:r>
            <a:r>
              <a:rPr lang="sr-Cyrl-CS" dirty="0" smtClean="0"/>
              <a:t>.</a:t>
            </a:r>
            <a:endParaRPr lang="ru-RU" dirty="0" smtClean="0"/>
          </a:p>
          <a:p>
            <a:r>
              <a:rPr lang="ru-RU" dirty="0" smtClean="0"/>
              <a:t>Штета </a:t>
            </a:r>
            <a:r>
              <a:rPr lang="ru-RU" dirty="0"/>
              <a:t>на </a:t>
            </a:r>
            <a:r>
              <a:rPr lang="ru-RU" b="1" dirty="0">
                <a:solidFill>
                  <a:schemeClr val="accent1"/>
                </a:solidFill>
              </a:rPr>
              <a:t>локалним путевима </a:t>
            </a:r>
            <a:r>
              <a:rPr lang="ru-RU" dirty="0"/>
              <a:t>износи око </a:t>
            </a:r>
            <a:r>
              <a:rPr lang="ru-RU" dirty="0" smtClean="0"/>
              <a:t>5,511 </a:t>
            </a:r>
            <a:r>
              <a:rPr lang="ru-RU" dirty="0"/>
              <a:t>милијарди динара (око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46,50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милиона</a:t>
            </a:r>
            <a:r>
              <a:rPr lang="ru-RU" dirty="0"/>
              <a:t>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ru-RU" dirty="0" smtClean="0"/>
              <a:t>), на основу коначних извештаја ЈЛС достављених </a:t>
            </a:r>
            <a:r>
              <a:rPr lang="ru-RU" dirty="0"/>
              <a:t>Комисији за процену штете од елементарних непогода</a:t>
            </a:r>
            <a:r>
              <a:rPr lang="sr-Latn-CS" dirty="0" smtClean="0"/>
              <a:t>.</a:t>
            </a:r>
            <a:endParaRPr lang="sr-Cyrl-CS" dirty="0" smtClean="0"/>
          </a:p>
          <a:p>
            <a:endParaRPr lang="sr-Cyrl-R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45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3" y="609600"/>
            <a:ext cx="8605258" cy="1320800"/>
          </a:xfrm>
        </p:spPr>
        <p:txBody>
          <a:bodyPr>
            <a:normAutofit fontScale="90000"/>
          </a:bodyPr>
          <a:lstStyle/>
          <a:p>
            <a:r>
              <a:rPr lang="sr-Cyrl-C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Државни </a:t>
            </a:r>
            <a: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 </a:t>
            </a:r>
            <a:r>
              <a:rPr lang="sr-Cyrl-R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 у сектору </a:t>
            </a:r>
            <a: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саобраћаја</a:t>
            </a:r>
            <a:r>
              <a:rPr lang="sr-Cyrl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r-Cyrl-C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CS" sz="2200" dirty="0" smtClean="0"/>
              <a:t>Извештај </a:t>
            </a:r>
            <a:r>
              <a:rPr lang="sr-Cyrl-CS" sz="2200" dirty="0"/>
              <a:t>о поплавама у Србији у 2014. години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756255"/>
            <a:ext cx="8812358" cy="4413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sr-Cyrl-CS" dirty="0"/>
              <a:t>На основу Извештаја о поплавама у Србији у 2014. </a:t>
            </a:r>
            <a:r>
              <a:rPr lang="sr-Cyrl-CS" dirty="0" smtClean="0"/>
              <a:t>години (у само </a:t>
            </a:r>
            <a:r>
              <a:rPr lang="sr-Cyrl-CS" dirty="0"/>
              <a:t>24 од свих поплављених </a:t>
            </a:r>
            <a:r>
              <a:rPr lang="sr-Cyrl-CS" dirty="0" smtClean="0"/>
              <a:t>општина): </a:t>
            </a:r>
            <a:r>
              <a:rPr lang="sr-Latn-RS" dirty="0" smtClean="0"/>
              <a:t>и </a:t>
            </a:r>
            <a:r>
              <a:rPr lang="sr-Latn-RS" dirty="0" err="1" smtClean="0"/>
              <a:t>губи</a:t>
            </a:r>
            <a:r>
              <a:rPr lang="sr-Cyrl-CS" dirty="0" err="1" smtClean="0"/>
              <a:t>ци</a:t>
            </a:r>
            <a:r>
              <a:rPr lang="sr-Latn-RS" dirty="0" smtClean="0"/>
              <a:t> </a:t>
            </a:r>
            <a:r>
              <a:rPr lang="sr-Latn-RS" dirty="0" err="1"/>
              <a:t>због</a:t>
            </a:r>
            <a:r>
              <a:rPr lang="sr-Latn-RS" dirty="0"/>
              <a:t> </a:t>
            </a:r>
            <a:r>
              <a:rPr lang="sr-Latn-RS" dirty="0" err="1"/>
              <a:t>прекида</a:t>
            </a:r>
            <a:r>
              <a:rPr lang="sr-Latn-RS" dirty="0"/>
              <a:t> </a:t>
            </a:r>
            <a:r>
              <a:rPr lang="sr-Latn-RS" dirty="0" err="1"/>
              <a:t>привредних</a:t>
            </a:r>
            <a:r>
              <a:rPr lang="sr-Latn-RS" dirty="0"/>
              <a:t> </a:t>
            </a:r>
            <a:r>
              <a:rPr lang="sr-Latn-RS" dirty="0" err="1"/>
              <a:t>делатности</a:t>
            </a:r>
            <a:r>
              <a:rPr lang="sr-Latn-RS" dirty="0"/>
              <a:t> и </a:t>
            </a:r>
            <a:r>
              <a:rPr lang="sr-Latn-RS" dirty="0" err="1"/>
              <a:t>економских</a:t>
            </a:r>
            <a:r>
              <a:rPr lang="sr-Latn-RS" dirty="0"/>
              <a:t> </a:t>
            </a:r>
            <a:r>
              <a:rPr lang="sr-Latn-RS" dirty="0" err="1"/>
              <a:t>токова</a:t>
            </a:r>
            <a:r>
              <a:rPr lang="sr-Latn-RS" dirty="0"/>
              <a:t>, </a:t>
            </a:r>
            <a:r>
              <a:rPr lang="sr-Latn-RS" dirty="0" err="1"/>
              <a:t>као</a:t>
            </a:r>
            <a:r>
              <a:rPr lang="sr-Latn-RS" dirty="0"/>
              <a:t> и </a:t>
            </a:r>
            <a:r>
              <a:rPr lang="sr-Latn-RS" dirty="0" err="1"/>
              <a:t>повећаних</a:t>
            </a:r>
            <a:r>
              <a:rPr lang="sr-Latn-RS" dirty="0"/>
              <a:t> </a:t>
            </a:r>
            <a:r>
              <a:rPr lang="sr-Latn-RS" dirty="0" err="1"/>
              <a:t>цена</a:t>
            </a:r>
            <a:r>
              <a:rPr lang="sr-Latn-RS" dirty="0"/>
              <a:t> </a:t>
            </a:r>
            <a:r>
              <a:rPr lang="sr-Latn-RS" dirty="0" err="1"/>
              <a:t>трошкова</a:t>
            </a:r>
            <a:r>
              <a:rPr lang="sr-Latn-RS" dirty="0"/>
              <a:t> </a:t>
            </a:r>
            <a:r>
              <a:rPr lang="sr-Latn-RS" dirty="0" err="1"/>
              <a:t>које</a:t>
            </a:r>
            <a:r>
              <a:rPr lang="sr-Latn-RS" dirty="0"/>
              <a:t> </a:t>
            </a:r>
            <a:r>
              <a:rPr lang="sr-Latn-RS" dirty="0" err="1"/>
              <a:t>имају</a:t>
            </a:r>
            <a:r>
              <a:rPr lang="sr-Latn-RS" dirty="0"/>
              <a:t> </a:t>
            </a:r>
            <a:r>
              <a:rPr lang="sr-Latn-RS" dirty="0" err="1"/>
              <a:t>корисници</a:t>
            </a:r>
            <a:r>
              <a:rPr lang="sr-Latn-RS" dirty="0"/>
              <a:t> и </a:t>
            </a:r>
            <a:r>
              <a:rPr lang="sr-Latn-RS" dirty="0" err="1"/>
              <a:t>компаније</a:t>
            </a:r>
            <a:r>
              <a:rPr lang="sr-Latn-RS" dirty="0"/>
              <a:t>, у </a:t>
            </a:r>
            <a:r>
              <a:rPr lang="sr-Latn-RS" dirty="0" err="1"/>
              <a:t>вредности</a:t>
            </a:r>
            <a:r>
              <a:rPr lang="sr-Latn-RS" dirty="0"/>
              <a:t> </a:t>
            </a:r>
            <a:r>
              <a:rPr lang="sr-Latn-RS" dirty="0" err="1"/>
              <a:t>од</a:t>
            </a:r>
            <a:r>
              <a:rPr lang="sr-Latn-RS" dirty="0"/>
              <a:t> </a:t>
            </a:r>
            <a:r>
              <a:rPr lang="sr-Latn-RS" dirty="0" err="1"/>
              <a:t>око</a:t>
            </a:r>
            <a:r>
              <a:rPr lang="sr-Latn-RS" dirty="0"/>
              <a:t> 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 </a:t>
            </a:r>
            <a:r>
              <a:rPr lang="sr-Latn-R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милиона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sr-Latn-RS" dirty="0"/>
              <a:t>.</a:t>
            </a:r>
            <a:endParaRPr lang="en-US" dirty="0"/>
          </a:p>
          <a:p>
            <a:r>
              <a:rPr lang="sr-Latn-RS" dirty="0" err="1">
                <a:solidFill>
                  <a:schemeClr val="tx1"/>
                </a:solidFill>
              </a:rPr>
              <a:t>По</a:t>
            </a: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sr-Cyrl-CS" dirty="0">
                <a:solidFill>
                  <a:schemeClr val="tx1"/>
                </a:solidFill>
              </a:rPr>
              <a:t>Извештају о поплавама у Србији у 2014. </a:t>
            </a:r>
            <a:r>
              <a:rPr lang="sr-Cyrl-CS" dirty="0" smtClean="0">
                <a:solidFill>
                  <a:schemeClr val="tx1"/>
                </a:solidFill>
              </a:rPr>
              <a:t>години (за 24 општине), </a:t>
            </a:r>
            <a:r>
              <a:rPr lang="sr-Cyrl-CS" dirty="0">
                <a:solidFill>
                  <a:schemeClr val="tx1"/>
                </a:solidFill>
              </a:rPr>
              <a:t>процењено је да ће за </a:t>
            </a:r>
            <a:r>
              <a:rPr lang="sr-Latn-RS" dirty="0" err="1">
                <a:solidFill>
                  <a:schemeClr val="tx1"/>
                </a:solidFill>
              </a:rPr>
              <a:t>обнову</a:t>
            </a:r>
            <a:r>
              <a:rPr lang="sr-Latn-RS" dirty="0">
                <a:solidFill>
                  <a:schemeClr val="tx1"/>
                </a:solidFill>
              </a:rPr>
              <a:t> у </a:t>
            </a:r>
            <a:r>
              <a:rPr lang="sr-Latn-RS" dirty="0" err="1">
                <a:solidFill>
                  <a:schemeClr val="tx1"/>
                </a:solidFill>
              </a:rPr>
              <a:t>сектору</a:t>
            </a: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sr-Latn-RS" dirty="0" err="1">
                <a:solidFill>
                  <a:schemeClr val="tx1"/>
                </a:solidFill>
              </a:rPr>
              <a:t>саобраћаја</a:t>
            </a: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sr-Latn-RS" dirty="0" err="1">
                <a:solidFill>
                  <a:schemeClr val="tx1"/>
                </a:solidFill>
              </a:rPr>
              <a:t>бити</a:t>
            </a: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sr-Latn-RS" dirty="0" err="1">
                <a:solidFill>
                  <a:schemeClr val="tx1"/>
                </a:solidFill>
              </a:rPr>
              <a:t>потребно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128,2 </a:t>
            </a:r>
            <a:r>
              <a:rPr lang="sr-Latn-R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милиона</a:t>
            </a: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евра</a:t>
            </a:r>
            <a:r>
              <a:rPr lang="sr-Cyrl-C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sr-Cyrl-CS" sz="1600" dirty="0">
                <a:solidFill>
                  <a:schemeClr val="tx1"/>
                </a:solidFill>
              </a:rPr>
              <a:t>Само </a:t>
            </a:r>
            <a:r>
              <a:rPr lang="sr-Cyrl-CS" sz="1600" dirty="0" smtClean="0">
                <a:solidFill>
                  <a:schemeClr val="tx1"/>
                </a:solidFill>
              </a:rPr>
              <a:t>прелиминарна </a:t>
            </a:r>
            <a:r>
              <a:rPr lang="sr-Cyrl-C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директна </a:t>
            </a:r>
            <a:r>
              <a:rPr lang="sr-Cyrl-C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штета на саобраћајној инфраструктури </a:t>
            </a:r>
            <a:r>
              <a:rPr lang="sr-Cyrl-CS" sz="1600" dirty="0">
                <a:solidFill>
                  <a:schemeClr val="tx1"/>
                </a:solidFill>
              </a:rPr>
              <a:t>превазилази ову цифру (износи </a:t>
            </a:r>
            <a:r>
              <a:rPr lang="sr-Cyrl-C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 140 милиона евра</a:t>
            </a:r>
            <a:r>
              <a:rPr lang="sr-Cyrl-CS" sz="1600" dirty="0">
                <a:solidFill>
                  <a:schemeClr val="tx1"/>
                </a:solidFill>
              </a:rPr>
              <a:t>), а потребно је узети у обзир и </a:t>
            </a:r>
            <a:r>
              <a:rPr lang="sr-Cyrl-R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појаву нових оштећења услед </a:t>
            </a:r>
            <a:r>
              <a:rPr lang="sr-Cyrl-RS" sz="1600" dirty="0">
                <a:solidFill>
                  <a:schemeClr val="tx1"/>
                </a:solidFill>
              </a:rPr>
              <a:t>слегања тла,</a:t>
            </a:r>
            <a:r>
              <a:rPr lang="sr-Cyrl-CS" sz="1600" dirty="0">
                <a:solidFill>
                  <a:schemeClr val="tx1"/>
                </a:solidFill>
              </a:rPr>
              <a:t> затим средства потребна за </a:t>
            </a:r>
            <a:r>
              <a:rPr lang="sr-Cyrl-C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унапређење и модернизацију</a:t>
            </a:r>
            <a:r>
              <a:rPr lang="sr-Cyrl-CS" sz="1600" dirty="0">
                <a:solidFill>
                  <a:schemeClr val="tx1"/>
                </a:solidFill>
              </a:rPr>
              <a:t> </a:t>
            </a:r>
            <a:r>
              <a:rPr lang="sr-Cyrl-C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инфраструктурних система </a:t>
            </a:r>
            <a:r>
              <a:rPr lang="sr-Cyrl-CS" sz="1600" dirty="0">
                <a:solidFill>
                  <a:schemeClr val="tx1"/>
                </a:solidFill>
              </a:rPr>
              <a:t>„у оквиру стратегије поновна-боља изградња“, као и губитке због прекида делатности, тј. </a:t>
            </a:r>
            <a:r>
              <a:rPr lang="sr-Cyrl-C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индиректну штету</a:t>
            </a:r>
            <a:r>
              <a:rPr lang="sr-Latn-RS" sz="1600" dirty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701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354" y="609600"/>
            <a:ext cx="8596668" cy="1320800"/>
          </a:xfrm>
        </p:spPr>
        <p:txBody>
          <a:bodyPr>
            <a:normAutofit/>
          </a:bodyPr>
          <a:lstStyle/>
          <a:p>
            <a:pPr lvl="0"/>
            <a:r>
              <a:rPr lang="sr-Latn-R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редослед </a:t>
            </a:r>
            <a:r>
              <a:rPr lang="sr-Latn-R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спровођења</a:t>
            </a: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мера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обнове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54" y="1823161"/>
            <a:ext cx="9091139" cy="4413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sz="2000" dirty="0" smtClean="0"/>
          </a:p>
          <a:p>
            <a:r>
              <a:rPr lang="sr-Cyrl-CS" dirty="0"/>
              <a:t>Мере које се односе 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хитну санацију инфраструктуре </a:t>
            </a:r>
            <a:r>
              <a:rPr lang="sr-Cyrl-CS" dirty="0"/>
              <a:t>треба спровести до краја 2014. </a:t>
            </a:r>
            <a:r>
              <a:rPr lang="sr-Cyrl-CS" dirty="0" smtClean="0"/>
              <a:t>године (за путеве до краја октобра, за путне објекте и ургентна клизишта до краја године). </a:t>
            </a:r>
          </a:p>
          <a:p>
            <a:pPr marL="0" indent="0">
              <a:buNone/>
            </a:pPr>
            <a:endParaRPr lang="sr-Cyrl-CS" dirty="0" smtClean="0"/>
          </a:p>
          <a:p>
            <a:r>
              <a:rPr lang="sr-Cyrl-CS" dirty="0" smtClean="0"/>
              <a:t>Мере </a:t>
            </a:r>
            <a:r>
              <a:rPr lang="sr-Cyrl-CS" dirty="0"/>
              <a:t>које се односе на </a:t>
            </a:r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функционалну обнову инфраструктуре </a:t>
            </a:r>
            <a:r>
              <a:rPr lang="sr-Cyrl-CS" dirty="0"/>
              <a:t>треба спровести до краја 2015. </a:t>
            </a:r>
            <a:r>
              <a:rPr lang="sr-Cyrl-CS" dirty="0" smtClean="0"/>
              <a:t>године (процедура припреме документације и финансирања је комплекснија).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3651" y="6251382"/>
            <a:ext cx="7168971" cy="483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Министарство грађевинарства, саобраћаја и инфраструктуре</a:t>
            </a:r>
            <a:r>
              <a:rPr lang="sr-Latn-C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Cyrl-C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Влада Републике Србије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354" y="6017192"/>
            <a:ext cx="431996" cy="62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28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1147</TotalTime>
  <Words>1715</Words>
  <Application>Microsoft Office PowerPoint</Application>
  <PresentationFormat>Custom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Функционисање  критичне инфраструктуре  у ванредним ситуацијама</vt:lpstr>
      <vt:lpstr>Прикупљање и обрада података  о процени штете</vt:lpstr>
      <vt:lpstr>Процес верификације процењене штете</vt:lpstr>
      <vt:lpstr>Регулаторне и нормативне активности</vt:lpstr>
      <vt:lpstr>Путна и железничка инфраструктура</vt:lpstr>
      <vt:lpstr>Државни програм обнове у сектору саобраћаја: штете на железници</vt:lpstr>
      <vt:lpstr>Државни програм обнове у сектору саобраћаја: штете на путевима </vt:lpstr>
      <vt:lpstr>Државни програм обнове у сектору саобраћаја: Извештај о поплавама у Србији у 2014. години</vt:lpstr>
      <vt:lpstr>Начин и редослед спровођења мера обнове </vt:lpstr>
      <vt:lpstr>Мере које се односе на хитну санацију инфраструктуре </vt:lpstr>
      <vt:lpstr>Мере које се односе на функционалну обнову инфраструктуре </vt:lpstr>
      <vt:lpstr>Финансирање инфраструктурне санације и реконструкције</vt:lpstr>
      <vt:lpstr>Међународна сарадња и развојна помоћ</vt:lpstr>
      <vt:lpstr>Проблем активираних клизишта - путеви</vt:lpstr>
      <vt:lpstr>Проблем активираних клизишта - куће</vt:lpstr>
      <vt:lpstr>Slide 16</vt:lpstr>
      <vt:lpstr>Захваљујемо се на пажњи!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Olja Joksimović</dc:creator>
  <cp:lastModifiedBy>Korisnik</cp:lastModifiedBy>
  <cp:revision>89</cp:revision>
  <dcterms:created xsi:type="dcterms:W3CDTF">2014-09-03T11:04:30Z</dcterms:created>
  <dcterms:modified xsi:type="dcterms:W3CDTF">2014-09-08T08:43:53Z</dcterms:modified>
</cp:coreProperties>
</file>